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9"/>
  </p:notesMasterIdLst>
  <p:sldIdLst>
    <p:sldId id="256" r:id="rId2"/>
    <p:sldId id="257" r:id="rId3"/>
    <p:sldId id="258" r:id="rId4"/>
    <p:sldId id="283" r:id="rId5"/>
    <p:sldId id="260" r:id="rId6"/>
    <p:sldId id="261" r:id="rId7"/>
    <p:sldId id="262" r:id="rId8"/>
    <p:sldId id="263" r:id="rId9"/>
    <p:sldId id="264" r:id="rId10"/>
    <p:sldId id="286" r:id="rId11"/>
    <p:sldId id="296" r:id="rId12"/>
    <p:sldId id="265" r:id="rId13"/>
    <p:sldId id="290" r:id="rId14"/>
    <p:sldId id="284" r:id="rId15"/>
    <p:sldId id="285" r:id="rId16"/>
    <p:sldId id="267" r:id="rId17"/>
    <p:sldId id="268" r:id="rId18"/>
    <p:sldId id="269" r:id="rId19"/>
    <p:sldId id="270" r:id="rId20"/>
    <p:sldId id="271" r:id="rId21"/>
    <p:sldId id="287" r:id="rId22"/>
    <p:sldId id="289" r:id="rId23"/>
    <p:sldId id="288" r:id="rId24"/>
    <p:sldId id="293" r:id="rId25"/>
    <p:sldId id="272" r:id="rId26"/>
    <p:sldId id="273" r:id="rId27"/>
    <p:sldId id="274" r:id="rId28"/>
    <p:sldId id="275" r:id="rId29"/>
    <p:sldId id="276" r:id="rId30"/>
    <p:sldId id="277" r:id="rId31"/>
    <p:sldId id="278" r:id="rId32"/>
    <p:sldId id="280" r:id="rId33"/>
    <p:sldId id="282" r:id="rId34"/>
    <p:sldId id="291" r:id="rId35"/>
    <p:sldId id="292" r:id="rId36"/>
    <p:sldId id="294" r:id="rId37"/>
    <p:sldId id="295" r:id="rId38"/>
  </p:sldIdLst>
  <p:sldSz cx="9144000" cy="6858000" type="screen4x3"/>
  <p:notesSz cx="6669088" cy="989647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38915" name="Rectangle 3"/>
          <p:cNvSpPr>
            <a:spLocks noGrp="1" noChangeArrowheads="1"/>
          </p:cNvSpPr>
          <p:nvPr>
            <p:ph type="dt" idx="1"/>
          </p:nvPr>
        </p:nvSpPr>
        <p:spPr bwMode="auto">
          <a:xfrm>
            <a:off x="3776663" y="0"/>
            <a:ext cx="2890837"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38916" name="Rectangle 4"/>
          <p:cNvSpPr>
            <a:spLocks noGrp="1" noRot="1" noChangeAspect="1" noChangeArrowheads="1" noTextEdit="1"/>
          </p:cNvSpPr>
          <p:nvPr>
            <p:ph type="sldImg" idx="2"/>
          </p:nvPr>
        </p:nvSpPr>
        <p:spPr bwMode="auto">
          <a:xfrm>
            <a:off x="860425" y="742950"/>
            <a:ext cx="4946650" cy="3709988"/>
          </a:xfrm>
          <a:prstGeom prst="rect">
            <a:avLst/>
          </a:prstGeom>
          <a:noFill/>
          <a:ln w="9525">
            <a:solidFill>
              <a:srgbClr val="000000"/>
            </a:solidFill>
            <a:miter lim="800000"/>
            <a:headEnd/>
            <a:tailEnd/>
          </a:ln>
          <a:effectLst/>
        </p:spPr>
      </p:sp>
      <p:sp>
        <p:nvSpPr>
          <p:cNvPr id="38917" name="Rectangle 5"/>
          <p:cNvSpPr>
            <a:spLocks noGrp="1" noChangeArrowheads="1"/>
          </p:cNvSpPr>
          <p:nvPr>
            <p:ph type="body" sz="quarter" idx="3"/>
          </p:nvPr>
        </p:nvSpPr>
        <p:spPr bwMode="auto">
          <a:xfrm>
            <a:off x="666750" y="4700588"/>
            <a:ext cx="5335588" cy="44529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8" name="Rectangle 6"/>
          <p:cNvSpPr>
            <a:spLocks noGrp="1" noChangeArrowheads="1"/>
          </p:cNvSpPr>
          <p:nvPr>
            <p:ph type="ftr" sz="quarter" idx="4"/>
          </p:nvPr>
        </p:nvSpPr>
        <p:spPr bwMode="auto">
          <a:xfrm>
            <a:off x="0" y="9399588"/>
            <a:ext cx="289083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38919" name="Rectangle 7"/>
          <p:cNvSpPr>
            <a:spLocks noGrp="1" noChangeArrowheads="1"/>
          </p:cNvSpPr>
          <p:nvPr>
            <p:ph type="sldNum" sz="quarter" idx="5"/>
          </p:nvPr>
        </p:nvSpPr>
        <p:spPr bwMode="auto">
          <a:xfrm>
            <a:off x="3776663" y="9399588"/>
            <a:ext cx="2890837"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45BED8CD-BDD1-4A64-9581-4B5E62CB564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5BED8CD-BDD1-4A64-9581-4B5E62CB5641}"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6866"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AU"/>
          </a:p>
        </p:txBody>
      </p:sp>
      <p:sp>
        <p:nvSpPr>
          <p:cNvPr id="36867"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36868"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36869"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36870"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36871" name="Rectangle 7"/>
          <p:cNvSpPr>
            <a:spLocks noGrp="1" noChangeArrowheads="1"/>
          </p:cNvSpPr>
          <p:nvPr>
            <p:ph type="sldNum" sz="quarter" idx="4"/>
          </p:nvPr>
        </p:nvSpPr>
        <p:spPr>
          <a:xfrm>
            <a:off x="6553200" y="6248400"/>
            <a:ext cx="1905000" cy="457200"/>
          </a:xfrm>
        </p:spPr>
        <p:txBody>
          <a:bodyPr/>
          <a:lstStyle>
            <a:lvl1pPr>
              <a:defRPr/>
            </a:lvl1pPr>
          </a:lstStyle>
          <a:p>
            <a:fld id="{8F95438F-B92B-493F-89BE-00CBC0E0B680}" type="slidenum">
              <a:rPr lang="en-US"/>
              <a:pPr/>
              <a:t>‹#›</a:t>
            </a:fld>
            <a:endParaRPr lang="en-US"/>
          </a:p>
        </p:txBody>
      </p:sp>
      <p:grpSp>
        <p:nvGrpSpPr>
          <p:cNvPr id="36872" name="Group 8"/>
          <p:cNvGrpSpPr>
            <a:grpSpLocks/>
          </p:cNvGrpSpPr>
          <p:nvPr/>
        </p:nvGrpSpPr>
        <p:grpSpPr bwMode="auto">
          <a:xfrm>
            <a:off x="195263" y="234950"/>
            <a:ext cx="3787775" cy="1778000"/>
            <a:chOff x="123" y="148"/>
            <a:chExt cx="2386" cy="1120"/>
          </a:xfrm>
        </p:grpSpPr>
        <p:sp>
          <p:nvSpPr>
            <p:cNvPr id="36873"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AU"/>
            </a:p>
          </p:txBody>
        </p:sp>
        <p:sp>
          <p:nvSpPr>
            <p:cNvPr id="36874"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AU"/>
            </a:p>
          </p:txBody>
        </p:sp>
        <p:sp>
          <p:nvSpPr>
            <p:cNvPr id="36875"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AU"/>
            </a:p>
          </p:txBody>
        </p:sp>
        <p:grpSp>
          <p:nvGrpSpPr>
            <p:cNvPr id="36876" name="Group 12"/>
            <p:cNvGrpSpPr>
              <a:grpSpLocks/>
            </p:cNvGrpSpPr>
            <p:nvPr userDrawn="1"/>
          </p:nvGrpSpPr>
          <p:grpSpPr bwMode="auto">
            <a:xfrm>
              <a:off x="123" y="148"/>
              <a:ext cx="2386" cy="1081"/>
              <a:chOff x="123" y="148"/>
              <a:chExt cx="2386" cy="1081"/>
            </a:xfrm>
          </p:grpSpPr>
          <p:sp>
            <p:nvSpPr>
              <p:cNvPr id="36877"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AU"/>
              </a:p>
            </p:txBody>
          </p:sp>
          <p:sp>
            <p:nvSpPr>
              <p:cNvPr id="36878"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AU"/>
              </a:p>
            </p:txBody>
          </p:sp>
          <p:sp>
            <p:nvSpPr>
              <p:cNvPr id="36879"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AU"/>
              </a:p>
            </p:txBody>
          </p:sp>
          <p:sp>
            <p:nvSpPr>
              <p:cNvPr id="36880"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AU"/>
              </a:p>
            </p:txBody>
          </p:sp>
          <p:sp>
            <p:nvSpPr>
              <p:cNvPr id="36881"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AU"/>
              </a:p>
            </p:txBody>
          </p:sp>
        </p:grpSp>
      </p:grpSp>
      <p:grpSp>
        <p:nvGrpSpPr>
          <p:cNvPr id="36882" name="Group 18"/>
          <p:cNvGrpSpPr>
            <a:grpSpLocks/>
          </p:cNvGrpSpPr>
          <p:nvPr/>
        </p:nvGrpSpPr>
        <p:grpSpPr bwMode="auto">
          <a:xfrm>
            <a:off x="7915275" y="4368800"/>
            <a:ext cx="742950" cy="1058863"/>
            <a:chOff x="4986" y="2752"/>
            <a:chExt cx="468" cy="667"/>
          </a:xfrm>
        </p:grpSpPr>
        <p:sp>
          <p:nvSpPr>
            <p:cNvPr id="36883"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AU"/>
            </a:p>
          </p:txBody>
        </p:sp>
        <p:sp>
          <p:nvSpPr>
            <p:cNvPr id="36884"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AU"/>
            </a:p>
          </p:txBody>
        </p:sp>
        <p:sp>
          <p:nvSpPr>
            <p:cNvPr id="36885"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AU"/>
            </a:p>
          </p:txBody>
        </p:sp>
        <p:grpSp>
          <p:nvGrpSpPr>
            <p:cNvPr id="36886" name="Group 22"/>
            <p:cNvGrpSpPr>
              <a:grpSpLocks/>
            </p:cNvGrpSpPr>
            <p:nvPr userDrawn="1"/>
          </p:nvGrpSpPr>
          <p:grpSpPr bwMode="auto">
            <a:xfrm>
              <a:off x="4986" y="2752"/>
              <a:ext cx="468" cy="667"/>
              <a:chOff x="4986" y="2752"/>
              <a:chExt cx="468" cy="667"/>
            </a:xfrm>
          </p:grpSpPr>
          <p:sp>
            <p:nvSpPr>
              <p:cNvPr id="36887"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AU"/>
              </a:p>
            </p:txBody>
          </p:sp>
          <p:sp>
            <p:nvSpPr>
              <p:cNvPr id="36888"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AU"/>
              </a:p>
            </p:txBody>
          </p:sp>
          <p:sp>
            <p:nvSpPr>
              <p:cNvPr id="36889"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AU"/>
              </a:p>
            </p:txBody>
          </p:sp>
          <p:sp>
            <p:nvSpPr>
              <p:cNvPr id="36890"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AU"/>
              </a:p>
            </p:txBody>
          </p:sp>
          <p:sp>
            <p:nvSpPr>
              <p:cNvPr id="36891"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AU"/>
              </a:p>
            </p:txBody>
          </p:sp>
        </p:grpSp>
      </p:grpSp>
      <p:sp>
        <p:nvSpPr>
          <p:cNvPr id="36892"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AU"/>
          </a:p>
        </p:txBody>
      </p:sp>
      <p:sp>
        <p:nvSpPr>
          <p:cNvPr id="36893"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fade">
                                      <p:cBhvr>
                                        <p:cTn id="7" dur="2000"/>
                                        <p:tgtEl>
                                          <p:spTgt spid="368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868">
                                            <p:txEl>
                                              <p:pRg st="0" end="0"/>
                                            </p:txEl>
                                          </p:spTgt>
                                        </p:tgtEl>
                                        <p:attrNameLst>
                                          <p:attrName>style.visibility</p:attrName>
                                        </p:attrNameLst>
                                      </p:cBhvr>
                                      <p:to>
                                        <p:strVal val="visible"/>
                                      </p:to>
                                    </p:set>
                                    <p:animEffect transition="in" filter="wipe(left)">
                                      <p:cBhvr>
                                        <p:cTn id="12" dur="500"/>
                                        <p:tgtEl>
                                          <p:spTgt spid="368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p:bldP spid="36868" grpId="0" build="p">
        <p:tmplLst>
          <p:tmpl lvl="1">
            <p:tnLst>
              <p:par>
                <p:cTn presetID="22" presetClass="entr" presetSubtype="8" fill="hold" nodeType="clickEffect">
                  <p:stCondLst>
                    <p:cond delay="0"/>
                  </p:stCondLst>
                  <p:childTnLst>
                    <p:set>
                      <p:cBhvr>
                        <p:cTn dur="1" fill="hold">
                          <p:stCondLst>
                            <p:cond delay="0"/>
                          </p:stCondLst>
                        </p:cTn>
                        <p:tgtEl>
                          <p:spTgt spid="36868"/>
                        </p:tgtEl>
                        <p:attrNameLst>
                          <p:attrName>style.visibility</p:attrName>
                        </p:attrNameLst>
                      </p:cBhvr>
                      <p:to>
                        <p:strVal val="visible"/>
                      </p:to>
                    </p:set>
                    <p:animEffect transition="in" filter="wipe(left)">
                      <p:cBhvr>
                        <p:cTn dur="500"/>
                        <p:tgtEl>
                          <p:spTgt spid="36868"/>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B79AF9-C3FB-4129-ACD8-131BE86DDA1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064461-329E-4E27-8F52-2E9523C5465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1717EA-97C7-4C46-8728-48F2F81FC74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EEBC13D-D363-4DD1-9BF8-C7A67F3580F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C24E4A-4390-45A7-9472-BE418028298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4774861-DFAA-4AB2-A839-4DA95261CDB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0560A37-865B-4D04-87DC-ADE6612E7C3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1E6E218-6D2A-4903-973E-6DF62F4D5DB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D2244A6-6AAE-4F8E-8754-B36E9F16508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C6468F-2FC3-4F21-81AE-5B2FF966B81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AU"/>
          </a:p>
        </p:txBody>
      </p:sp>
      <p:sp>
        <p:nvSpPr>
          <p:cNvPr id="35843"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5844"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45"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35846"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35847"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fld id="{26CB544F-D98B-4BC7-A33A-C3FF4554D1AE}" type="slidenum">
              <a:rPr lang="en-US"/>
              <a:pPr/>
              <a:t>‹#›</a:t>
            </a:fld>
            <a:endParaRPr lang="en-US"/>
          </a:p>
        </p:txBody>
      </p:sp>
      <p:sp>
        <p:nvSpPr>
          <p:cNvPr id="35848"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AU"/>
          </a:p>
        </p:txBody>
      </p:sp>
      <p:sp>
        <p:nvSpPr>
          <p:cNvPr id="35849"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AU"/>
          </a:p>
        </p:txBody>
      </p:sp>
      <p:grpSp>
        <p:nvGrpSpPr>
          <p:cNvPr id="35850" name="Group 10"/>
          <p:cNvGrpSpPr>
            <a:grpSpLocks/>
          </p:cNvGrpSpPr>
          <p:nvPr/>
        </p:nvGrpSpPr>
        <p:grpSpPr bwMode="auto">
          <a:xfrm>
            <a:off x="7938" y="5540375"/>
            <a:ext cx="1784350" cy="1246188"/>
            <a:chOff x="5" y="3490"/>
            <a:chExt cx="1124" cy="785"/>
          </a:xfrm>
        </p:grpSpPr>
        <p:sp>
          <p:nvSpPr>
            <p:cNvPr id="35851"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AU"/>
            </a:p>
          </p:txBody>
        </p:sp>
        <p:sp>
          <p:nvSpPr>
            <p:cNvPr id="35852"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AU"/>
            </a:p>
          </p:txBody>
        </p:sp>
        <p:sp>
          <p:nvSpPr>
            <p:cNvPr id="35853"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AU"/>
            </a:p>
          </p:txBody>
        </p:sp>
        <p:sp>
          <p:nvSpPr>
            <p:cNvPr id="35854"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AU"/>
            </a:p>
          </p:txBody>
        </p:sp>
        <p:sp>
          <p:nvSpPr>
            <p:cNvPr id="35855"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AU"/>
            </a:p>
          </p:txBody>
        </p:sp>
        <p:sp>
          <p:nvSpPr>
            <p:cNvPr id="35856"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AU"/>
            </a:p>
          </p:txBody>
        </p:sp>
        <p:sp>
          <p:nvSpPr>
            <p:cNvPr id="35857"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AU"/>
            </a:p>
          </p:txBody>
        </p:sp>
        <p:sp>
          <p:nvSpPr>
            <p:cNvPr id="35858"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AU"/>
            </a:p>
          </p:txBody>
        </p:sp>
        <p:sp>
          <p:nvSpPr>
            <p:cNvPr id="35859"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AU"/>
            </a:p>
          </p:txBody>
        </p:sp>
        <p:grpSp>
          <p:nvGrpSpPr>
            <p:cNvPr id="35860" name="Group 20"/>
            <p:cNvGrpSpPr>
              <a:grpSpLocks/>
            </p:cNvGrpSpPr>
            <p:nvPr userDrawn="1"/>
          </p:nvGrpSpPr>
          <p:grpSpPr bwMode="auto">
            <a:xfrm>
              <a:off x="5" y="3490"/>
              <a:ext cx="1124" cy="780"/>
              <a:chOff x="5" y="3490"/>
              <a:chExt cx="1124" cy="780"/>
            </a:xfrm>
          </p:grpSpPr>
          <p:grpSp>
            <p:nvGrpSpPr>
              <p:cNvPr id="35861" name="Group 21"/>
              <p:cNvGrpSpPr>
                <a:grpSpLocks/>
              </p:cNvGrpSpPr>
              <p:nvPr userDrawn="1"/>
            </p:nvGrpSpPr>
            <p:grpSpPr bwMode="auto">
              <a:xfrm>
                <a:off x="499" y="3562"/>
                <a:ext cx="548" cy="708"/>
                <a:chOff x="499" y="3562"/>
                <a:chExt cx="548" cy="708"/>
              </a:xfrm>
            </p:grpSpPr>
            <p:sp>
              <p:nvSpPr>
                <p:cNvPr id="35862"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AU"/>
                </a:p>
              </p:txBody>
            </p:sp>
            <p:sp>
              <p:nvSpPr>
                <p:cNvPr id="35863"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AU"/>
                </a:p>
              </p:txBody>
            </p:sp>
            <p:sp>
              <p:nvSpPr>
                <p:cNvPr id="35864"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AU"/>
                </a:p>
              </p:txBody>
            </p:sp>
          </p:grpSp>
          <p:sp>
            <p:nvSpPr>
              <p:cNvPr id="35865"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AU"/>
              </a:p>
            </p:txBody>
          </p:sp>
          <p:sp>
            <p:nvSpPr>
              <p:cNvPr id="35866"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AU"/>
              </a:p>
            </p:txBody>
          </p:sp>
          <p:sp>
            <p:nvSpPr>
              <p:cNvPr id="35867"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AU"/>
              </a:p>
            </p:txBody>
          </p:sp>
          <p:grpSp>
            <p:nvGrpSpPr>
              <p:cNvPr id="35868" name="Group 28"/>
              <p:cNvGrpSpPr>
                <a:grpSpLocks/>
              </p:cNvGrpSpPr>
              <p:nvPr userDrawn="1"/>
            </p:nvGrpSpPr>
            <p:grpSpPr bwMode="auto">
              <a:xfrm>
                <a:off x="5" y="3490"/>
                <a:ext cx="1124" cy="678"/>
                <a:chOff x="5" y="3490"/>
                <a:chExt cx="1124" cy="678"/>
              </a:xfrm>
            </p:grpSpPr>
            <p:sp>
              <p:nvSpPr>
                <p:cNvPr id="35869"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AU"/>
                </a:p>
              </p:txBody>
            </p:sp>
            <p:sp>
              <p:nvSpPr>
                <p:cNvPr id="35870"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AU"/>
                </a:p>
              </p:txBody>
            </p:sp>
            <p:sp>
              <p:nvSpPr>
                <p:cNvPr id="35871"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AU"/>
                </a:p>
              </p:txBody>
            </p:sp>
            <p:sp>
              <p:nvSpPr>
                <p:cNvPr id="35872"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AU"/>
                </a:p>
              </p:txBody>
            </p:sp>
            <p:sp>
              <p:nvSpPr>
                <p:cNvPr id="35873"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AU"/>
                </a:p>
              </p:txBody>
            </p:sp>
            <p:sp>
              <p:nvSpPr>
                <p:cNvPr id="35874"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AU"/>
                </a:p>
              </p:txBody>
            </p:sp>
            <p:sp>
              <p:nvSpPr>
                <p:cNvPr id="35875"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AU"/>
                </a:p>
              </p:txBody>
            </p:sp>
            <p:sp>
              <p:nvSpPr>
                <p:cNvPr id="35876"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AU"/>
                </a:p>
              </p:txBody>
            </p:sp>
          </p:grpSp>
        </p:grpSp>
      </p:grpSp>
      <p:grpSp>
        <p:nvGrpSpPr>
          <p:cNvPr id="35877" name="Group 37"/>
          <p:cNvGrpSpPr>
            <a:grpSpLocks/>
          </p:cNvGrpSpPr>
          <p:nvPr/>
        </p:nvGrpSpPr>
        <p:grpSpPr bwMode="auto">
          <a:xfrm>
            <a:off x="8680450" y="2116138"/>
            <a:ext cx="385763" cy="4308475"/>
            <a:chOff x="5468" y="1333"/>
            <a:chExt cx="243" cy="2714"/>
          </a:xfrm>
        </p:grpSpPr>
        <p:sp>
          <p:nvSpPr>
            <p:cNvPr id="35878"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AU"/>
            </a:p>
          </p:txBody>
        </p:sp>
        <p:sp>
          <p:nvSpPr>
            <p:cNvPr id="35879"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AU"/>
            </a:p>
          </p:txBody>
        </p:sp>
      </p:grpSp>
      <p:grpSp>
        <p:nvGrpSpPr>
          <p:cNvPr id="35880" name="Group 40"/>
          <p:cNvGrpSpPr>
            <a:grpSpLocks/>
          </p:cNvGrpSpPr>
          <p:nvPr/>
        </p:nvGrpSpPr>
        <p:grpSpPr bwMode="auto">
          <a:xfrm>
            <a:off x="7318375" y="90488"/>
            <a:ext cx="2133600" cy="1911350"/>
            <a:chOff x="4610" y="57"/>
            <a:chExt cx="1344" cy="1204"/>
          </a:xfrm>
        </p:grpSpPr>
        <p:grpSp>
          <p:nvGrpSpPr>
            <p:cNvPr id="35881" name="Group 41"/>
            <p:cNvGrpSpPr>
              <a:grpSpLocks/>
            </p:cNvGrpSpPr>
            <p:nvPr userDrawn="1"/>
          </p:nvGrpSpPr>
          <p:grpSpPr bwMode="auto">
            <a:xfrm>
              <a:off x="4610" y="57"/>
              <a:ext cx="1344" cy="1204"/>
              <a:chOff x="4610" y="57"/>
              <a:chExt cx="1344" cy="1204"/>
            </a:xfrm>
          </p:grpSpPr>
          <p:sp>
            <p:nvSpPr>
              <p:cNvPr id="35882"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AU"/>
              </a:p>
            </p:txBody>
          </p:sp>
          <p:grpSp>
            <p:nvGrpSpPr>
              <p:cNvPr id="35883" name="Group 43"/>
              <p:cNvGrpSpPr>
                <a:grpSpLocks/>
              </p:cNvGrpSpPr>
              <p:nvPr userDrawn="1"/>
            </p:nvGrpSpPr>
            <p:grpSpPr bwMode="auto">
              <a:xfrm>
                <a:off x="4610" y="57"/>
                <a:ext cx="1344" cy="985"/>
                <a:chOff x="4610" y="57"/>
                <a:chExt cx="1344" cy="985"/>
              </a:xfrm>
            </p:grpSpPr>
            <p:sp>
              <p:nvSpPr>
                <p:cNvPr id="35884"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AU"/>
                </a:p>
              </p:txBody>
            </p:sp>
            <p:sp>
              <p:nvSpPr>
                <p:cNvPr id="35885"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AU"/>
                </a:p>
              </p:txBody>
            </p:sp>
            <p:sp>
              <p:nvSpPr>
                <p:cNvPr id="35886"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AU"/>
                </a:p>
              </p:txBody>
            </p:sp>
            <p:sp>
              <p:nvSpPr>
                <p:cNvPr id="35887"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AU"/>
                </a:p>
              </p:txBody>
            </p:sp>
            <p:sp>
              <p:nvSpPr>
                <p:cNvPr id="35888"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AU"/>
                </a:p>
              </p:txBody>
            </p:sp>
            <p:sp>
              <p:nvSpPr>
                <p:cNvPr id="35889"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AU"/>
                </a:p>
              </p:txBody>
            </p:sp>
            <p:sp>
              <p:nvSpPr>
                <p:cNvPr id="35890"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AU"/>
                </a:p>
              </p:txBody>
            </p:sp>
            <p:sp>
              <p:nvSpPr>
                <p:cNvPr id="35891"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AU"/>
                </a:p>
              </p:txBody>
            </p:sp>
          </p:grpSp>
        </p:grpSp>
        <p:sp>
          <p:nvSpPr>
            <p:cNvPr id="35892"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AU"/>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844">
                                            <p:txEl>
                                              <p:pRg st="0" end="0"/>
                                            </p:txEl>
                                          </p:spTgt>
                                        </p:tgtEl>
                                        <p:attrNameLst>
                                          <p:attrName>style.visibility</p:attrName>
                                        </p:attrNameLst>
                                      </p:cBhvr>
                                      <p:to>
                                        <p:strVal val="visible"/>
                                      </p:to>
                                    </p:set>
                                    <p:animEffect transition="in" filter="wipe(left)">
                                      <p:cBhvr>
                                        <p:cTn id="12" dur="500"/>
                                        <p:tgtEl>
                                          <p:spTgt spid="35844">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5844">
                                            <p:txEl>
                                              <p:pRg st="1" end="1"/>
                                            </p:txEl>
                                          </p:spTgt>
                                        </p:tgtEl>
                                        <p:attrNameLst>
                                          <p:attrName>style.visibility</p:attrName>
                                        </p:attrNameLst>
                                      </p:cBhvr>
                                      <p:to>
                                        <p:strVal val="visible"/>
                                      </p:to>
                                    </p:set>
                                    <p:animEffect transition="in" filter="wipe(left)">
                                      <p:cBhvr>
                                        <p:cTn id="15" dur="500"/>
                                        <p:tgtEl>
                                          <p:spTgt spid="35844">
                                            <p:txEl>
                                              <p:pRg st="1" end="1"/>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5844">
                                            <p:txEl>
                                              <p:pRg st="2" end="2"/>
                                            </p:txEl>
                                          </p:spTgt>
                                        </p:tgtEl>
                                        <p:attrNameLst>
                                          <p:attrName>style.visibility</p:attrName>
                                        </p:attrNameLst>
                                      </p:cBhvr>
                                      <p:to>
                                        <p:strVal val="visible"/>
                                      </p:to>
                                    </p:set>
                                    <p:animEffect transition="in" filter="wipe(left)">
                                      <p:cBhvr>
                                        <p:cTn id="18" dur="500"/>
                                        <p:tgtEl>
                                          <p:spTgt spid="35844">
                                            <p:txEl>
                                              <p:pRg st="2" end="2"/>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5844">
                                            <p:txEl>
                                              <p:pRg st="3" end="3"/>
                                            </p:txEl>
                                          </p:spTgt>
                                        </p:tgtEl>
                                        <p:attrNameLst>
                                          <p:attrName>style.visibility</p:attrName>
                                        </p:attrNameLst>
                                      </p:cBhvr>
                                      <p:to>
                                        <p:strVal val="visible"/>
                                      </p:to>
                                    </p:set>
                                    <p:animEffect transition="in" filter="wipe(left)">
                                      <p:cBhvr>
                                        <p:cTn id="21" dur="500"/>
                                        <p:tgtEl>
                                          <p:spTgt spid="35844">
                                            <p:txEl>
                                              <p:pRg st="3" end="3"/>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5844">
                                            <p:txEl>
                                              <p:pRg st="4" end="4"/>
                                            </p:txEl>
                                          </p:spTgt>
                                        </p:tgtEl>
                                        <p:attrNameLst>
                                          <p:attrName>style.visibility</p:attrName>
                                        </p:attrNameLst>
                                      </p:cBhvr>
                                      <p:to>
                                        <p:strVal val="visible"/>
                                      </p:to>
                                    </p:set>
                                    <p:animEffect transition="in" filter="wipe(left)">
                                      <p:cBhvr>
                                        <p:cTn id="24" dur="500"/>
                                        <p:tgtEl>
                                          <p:spTgt spid="358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P spid="35844" grpId="0" build="p">
        <p:tmplLst>
          <p:tmpl lvl="1">
            <p:tnLst>
              <p:par>
                <p:cTn presetID="22" presetClass="entr" presetSubtype="8" fill="hold" nodeType="clickEffect">
                  <p:stCondLst>
                    <p:cond delay="0"/>
                  </p:stCondLst>
                  <p:childTnLst>
                    <p:set>
                      <p:cBhvr>
                        <p:cTn dur="1" fill="hold">
                          <p:stCondLst>
                            <p:cond delay="0"/>
                          </p:stCondLst>
                        </p:cTn>
                        <p:tgtEl>
                          <p:spTgt spid="35844"/>
                        </p:tgtEl>
                        <p:attrNameLst>
                          <p:attrName>style.visibility</p:attrName>
                        </p:attrNameLst>
                      </p:cBhvr>
                      <p:to>
                        <p:strVal val="visible"/>
                      </p:to>
                    </p:set>
                    <p:animEffect transition="in" filter="wipe(left)">
                      <p:cBhvr>
                        <p:cTn dur="500"/>
                        <p:tgtEl>
                          <p:spTgt spid="35844"/>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35844"/>
                        </p:tgtEl>
                        <p:attrNameLst>
                          <p:attrName>style.visibility</p:attrName>
                        </p:attrNameLst>
                      </p:cBhvr>
                      <p:to>
                        <p:strVal val="visible"/>
                      </p:to>
                    </p:set>
                    <p:animEffect transition="in" filter="wipe(left)">
                      <p:cBhvr>
                        <p:cTn dur="500"/>
                        <p:tgtEl>
                          <p:spTgt spid="35844"/>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35844"/>
                        </p:tgtEl>
                        <p:attrNameLst>
                          <p:attrName>style.visibility</p:attrName>
                        </p:attrNameLst>
                      </p:cBhvr>
                      <p:to>
                        <p:strVal val="visible"/>
                      </p:to>
                    </p:set>
                    <p:animEffect transition="in" filter="wipe(left)">
                      <p:cBhvr>
                        <p:cTn dur="500"/>
                        <p:tgtEl>
                          <p:spTgt spid="35844"/>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35844"/>
                        </p:tgtEl>
                        <p:attrNameLst>
                          <p:attrName>style.visibility</p:attrName>
                        </p:attrNameLst>
                      </p:cBhvr>
                      <p:to>
                        <p:strVal val="visible"/>
                      </p:to>
                    </p:set>
                    <p:animEffect transition="in" filter="wipe(left)">
                      <p:cBhvr>
                        <p:cTn dur="500"/>
                        <p:tgtEl>
                          <p:spTgt spid="35844"/>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35844"/>
                        </p:tgtEl>
                        <p:attrNameLst>
                          <p:attrName>style.visibility</p:attrName>
                        </p:attrNameLst>
                      </p:cBhvr>
                      <p:to>
                        <p:strVal val="visible"/>
                      </p:to>
                    </p:set>
                    <p:animEffect transition="in" filter="wipe(left)">
                      <p:cBhvr>
                        <p:cTn dur="500"/>
                        <p:tgtEl>
                          <p:spTgt spid="35844"/>
                        </p:tgtEl>
                      </p:cBhvr>
                    </p:animEffect>
                  </p:childTnLst>
                </p:cTn>
              </p:par>
            </p:tnLst>
          </p:tmpl>
        </p:tmplLst>
      </p:bldP>
    </p:bldLst>
  </p:timing>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defRPr>
      </a:lvl2pPr>
      <a:lvl3pPr algn="ctr" rtl="0" fontAlgn="base">
        <a:spcBef>
          <a:spcPct val="0"/>
        </a:spcBef>
        <a:spcAft>
          <a:spcPct val="0"/>
        </a:spcAft>
        <a:defRPr sz="4400">
          <a:solidFill>
            <a:schemeClr val="tx1"/>
          </a:solidFill>
          <a:latin typeface="Comic Sans MS" pitchFamily="66" charset="0"/>
        </a:defRPr>
      </a:lvl3pPr>
      <a:lvl4pPr algn="ctr" rtl="0" fontAlgn="base">
        <a:spcBef>
          <a:spcPct val="0"/>
        </a:spcBef>
        <a:spcAft>
          <a:spcPct val="0"/>
        </a:spcAft>
        <a:defRPr sz="4400">
          <a:solidFill>
            <a:schemeClr val="tx1"/>
          </a:solidFill>
          <a:latin typeface="Comic Sans MS" pitchFamily="66" charset="0"/>
        </a:defRPr>
      </a:lvl4pPr>
      <a:lvl5pPr algn="ctr" rtl="0" fontAlgn="base">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AO_vn8rPut4" TargetMode="External"/><Relationship Id="rId2" Type="http://schemas.openxmlformats.org/officeDocument/2006/relationships/hyperlink" Target="http://www.youtube.com/watch?v=aLFQYbjYsso&amp;feature=relate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hildcarelounge.freeforums.org/index.php?sid=668861a507521754f6cc2758b24e4b0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4"/>
          </p:nvPr>
        </p:nvSpPr>
        <p:spPr/>
        <p:txBody>
          <a:bodyPr/>
          <a:lstStyle/>
          <a:p>
            <a:fld id="{207A7400-7266-4B4B-A5C1-6EF19771B4E2}" type="slidenum">
              <a:rPr lang="en-US"/>
              <a:pPr/>
              <a:t>1</a:t>
            </a:fld>
            <a:endParaRPr lang="en-US"/>
          </a:p>
        </p:txBody>
      </p:sp>
      <p:sp>
        <p:nvSpPr>
          <p:cNvPr id="2050" name="Rectangle 2"/>
          <p:cNvSpPr>
            <a:spLocks noGrp="1" noChangeArrowheads="1"/>
          </p:cNvSpPr>
          <p:nvPr>
            <p:ph type="ctrTitle"/>
          </p:nvPr>
        </p:nvSpPr>
        <p:spPr>
          <a:xfrm>
            <a:off x="1475656" y="3068960"/>
            <a:ext cx="6400800" cy="2273300"/>
          </a:xfrm>
        </p:spPr>
        <p:txBody>
          <a:bodyPr/>
          <a:lstStyle/>
          <a:p>
            <a:r>
              <a:rPr lang="en-AU" sz="4000" dirty="0"/>
              <a:t/>
            </a:r>
            <a:br>
              <a:rPr lang="en-AU" sz="4000" dirty="0"/>
            </a:br>
            <a:r>
              <a:rPr lang="en-AU" sz="4000" dirty="0"/>
              <a:t/>
            </a:r>
            <a:br>
              <a:rPr lang="en-AU" sz="4000" dirty="0"/>
            </a:br>
            <a:r>
              <a:rPr lang="en-AU" sz="4000" dirty="0"/>
              <a:t/>
            </a:r>
            <a:br>
              <a:rPr lang="en-AU" sz="4000" dirty="0"/>
            </a:br>
            <a:r>
              <a:rPr lang="en-AU" sz="4000" dirty="0">
                <a:solidFill>
                  <a:schemeClr val="tx1"/>
                </a:solidFill>
              </a:rPr>
              <a:t>Rights, Responsibilities and </a:t>
            </a:r>
            <a:r>
              <a:rPr lang="en-AU" sz="4000" dirty="0" smtClean="0">
                <a:solidFill>
                  <a:schemeClr val="tx1"/>
                </a:solidFill>
              </a:rPr>
              <a:t>Relationships</a:t>
            </a:r>
            <a:br>
              <a:rPr lang="en-AU" sz="4000" dirty="0" smtClean="0">
                <a:solidFill>
                  <a:schemeClr val="tx1"/>
                </a:solidFill>
              </a:rPr>
            </a:br>
            <a:r>
              <a:rPr lang="en-AU" sz="4000" dirty="0" smtClean="0">
                <a:solidFill>
                  <a:schemeClr val="tx1"/>
                </a:solidFill>
              </a:rPr>
              <a:t>Positive Behaviour Leadership Model</a:t>
            </a:r>
            <a:r>
              <a:rPr lang="en-AU" sz="4000" dirty="0"/>
              <a:t/>
            </a:r>
            <a:br>
              <a:rPr lang="en-AU" sz="4000" dirty="0"/>
            </a:br>
            <a:endParaRPr lang="en-US" sz="4000" dirty="0"/>
          </a:p>
        </p:txBody>
      </p:sp>
      <p:sp>
        <p:nvSpPr>
          <p:cNvPr id="2051" name="Rectangle 3"/>
          <p:cNvSpPr>
            <a:spLocks noGrp="1" noChangeArrowheads="1"/>
          </p:cNvSpPr>
          <p:nvPr>
            <p:ph type="subTitle" idx="1"/>
          </p:nvPr>
        </p:nvSpPr>
        <p:spPr>
          <a:xfrm>
            <a:off x="1763688" y="5661248"/>
            <a:ext cx="6032500" cy="1003300"/>
          </a:xfrm>
        </p:spPr>
        <p:txBody>
          <a:bodyPr/>
          <a:lstStyle/>
          <a:p>
            <a:pPr>
              <a:lnSpc>
                <a:spcPct val="80000"/>
              </a:lnSpc>
            </a:pPr>
            <a:r>
              <a:rPr lang="en-AU" sz="2000" dirty="0"/>
              <a:t>Week 9</a:t>
            </a:r>
          </a:p>
          <a:p>
            <a:pPr>
              <a:lnSpc>
                <a:spcPct val="80000"/>
              </a:lnSpc>
            </a:pPr>
            <a:r>
              <a:rPr lang="en-AU" sz="2000" dirty="0"/>
              <a:t>Rogers</a:t>
            </a:r>
          </a:p>
          <a:p>
            <a:pPr>
              <a:lnSpc>
                <a:spcPct val="80000"/>
              </a:lnSpc>
            </a:pPr>
            <a:r>
              <a:rPr lang="en-AU" sz="2000" dirty="0"/>
              <a:t>Text – Chapter 9</a:t>
            </a:r>
            <a:endParaRPr lang="en-US" sz="20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836712"/>
            <a:ext cx="6870700" cy="612304"/>
          </a:xfrm>
        </p:spPr>
        <p:txBody>
          <a:bodyPr/>
          <a:lstStyle/>
          <a:p>
            <a:r>
              <a:rPr lang="en-AU" dirty="0" smtClean="0"/>
              <a:t>Your students can</a:t>
            </a:r>
            <a:endParaRPr lang="en-AU" dirty="0"/>
          </a:p>
        </p:txBody>
      </p:sp>
      <p:sp>
        <p:nvSpPr>
          <p:cNvPr id="3" name="Content Placeholder 2"/>
          <p:cNvSpPr>
            <a:spLocks noGrp="1"/>
          </p:cNvSpPr>
          <p:nvPr>
            <p:ph idx="1"/>
          </p:nvPr>
        </p:nvSpPr>
        <p:spPr>
          <a:xfrm>
            <a:off x="683568" y="1556792"/>
            <a:ext cx="7696200" cy="3657600"/>
          </a:xfrm>
        </p:spPr>
        <p:txBody>
          <a:bodyPr/>
          <a:lstStyle/>
          <a:p>
            <a:r>
              <a:rPr lang="en-AU" dirty="0" smtClean="0">
                <a:hlinkClick r:id="rId2"/>
              </a:rPr>
              <a:t>http://www.youtube.com/watch?v=aLFQYbjYsso&amp;feature=related</a:t>
            </a:r>
            <a:endParaRPr lang="en-AU" dirty="0" smtClean="0"/>
          </a:p>
          <a:p>
            <a:pPr>
              <a:buNone/>
            </a:pPr>
            <a:endParaRPr lang="en-AU" dirty="0" smtClean="0"/>
          </a:p>
          <a:p>
            <a:pPr>
              <a:buNone/>
            </a:pPr>
            <a:r>
              <a:rPr lang="en-AU" dirty="0" smtClean="0"/>
              <a:t>		What legacy will you leave?</a:t>
            </a:r>
          </a:p>
          <a:p>
            <a:r>
              <a:rPr lang="en-AU" dirty="0" smtClean="0">
                <a:hlinkClick r:id="rId3"/>
              </a:rPr>
              <a:t>http://www.youtube.com/watch?v=AO_vn8rPut4</a:t>
            </a:r>
            <a:endParaRPr lang="en-AU" dirty="0" smtClean="0"/>
          </a:p>
          <a:p>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r>
              <a:rPr lang="en-AU" dirty="0" smtClean="0"/>
              <a:t>Can you think of an occasion where what you were consistently told became a self fulfilling prophesy?</a:t>
            </a:r>
          </a:p>
          <a:p>
            <a:endParaRPr lang="en-AU" dirty="0" smtClean="0"/>
          </a:p>
          <a:p>
            <a:r>
              <a:rPr lang="en-AU" dirty="0" smtClean="0"/>
              <a:t>What legacy would you like to leave as a teacher?</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CB25BE2-FACC-4356-B171-CB8615FB42D5}" type="slidenum">
              <a:rPr lang="en-US"/>
              <a:pPr/>
              <a:t>12</a:t>
            </a:fld>
            <a:endParaRPr lang="en-US"/>
          </a:p>
        </p:txBody>
      </p:sp>
      <p:sp>
        <p:nvSpPr>
          <p:cNvPr id="11266" name="Rectangle 2"/>
          <p:cNvSpPr>
            <a:spLocks noGrp="1" noChangeArrowheads="1"/>
          </p:cNvSpPr>
          <p:nvPr>
            <p:ph type="title"/>
          </p:nvPr>
        </p:nvSpPr>
        <p:spPr/>
        <p:txBody>
          <a:bodyPr/>
          <a:lstStyle/>
          <a:p>
            <a:r>
              <a:rPr lang="en-AU" dirty="0"/>
              <a:t>Rules are always for the common good</a:t>
            </a:r>
            <a:endParaRPr lang="en-US" dirty="0"/>
          </a:p>
        </p:txBody>
      </p:sp>
      <p:sp>
        <p:nvSpPr>
          <p:cNvPr id="11267" name="Rectangle 3"/>
          <p:cNvSpPr>
            <a:spLocks noGrp="1" noChangeArrowheads="1"/>
          </p:cNvSpPr>
          <p:nvPr>
            <p:ph type="body" idx="1"/>
          </p:nvPr>
        </p:nvSpPr>
        <p:spPr/>
        <p:txBody>
          <a:bodyPr/>
          <a:lstStyle/>
          <a:p>
            <a:pPr>
              <a:lnSpc>
                <a:spcPct val="90000"/>
              </a:lnSpc>
            </a:pPr>
            <a:r>
              <a:rPr lang="en-AU" dirty="0"/>
              <a:t>Rules don’t guarantee compliant behaviour, but they set up the </a:t>
            </a:r>
            <a:r>
              <a:rPr lang="en-AU" dirty="0">
                <a:solidFill>
                  <a:schemeClr val="tx2"/>
                </a:solidFill>
              </a:rPr>
              <a:t>agenda</a:t>
            </a:r>
            <a:r>
              <a:rPr lang="en-AU" dirty="0"/>
              <a:t> for it</a:t>
            </a:r>
          </a:p>
          <a:p>
            <a:pPr>
              <a:lnSpc>
                <a:spcPct val="90000"/>
              </a:lnSpc>
            </a:pPr>
            <a:r>
              <a:rPr lang="en-AU" dirty="0"/>
              <a:t>Good rules are always </a:t>
            </a:r>
            <a:r>
              <a:rPr lang="en-AU" dirty="0">
                <a:solidFill>
                  <a:srgbClr val="FF0000"/>
                </a:solidFill>
              </a:rPr>
              <a:t>positively stated</a:t>
            </a:r>
            <a:r>
              <a:rPr lang="en-AU" dirty="0"/>
              <a:t>; reasonable and fair.</a:t>
            </a:r>
          </a:p>
          <a:p>
            <a:pPr>
              <a:lnSpc>
                <a:spcPct val="90000"/>
              </a:lnSpc>
            </a:pPr>
            <a:r>
              <a:rPr lang="en-AU" dirty="0"/>
              <a:t>State what is to be expected, NOT what is to be avoided.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D61BFA1-6497-4261-A2E1-6B7E2EEB5595}" type="slidenum">
              <a:rPr lang="en-US"/>
              <a:pPr/>
              <a:t>13</a:t>
            </a:fld>
            <a:endParaRPr lang="en-US"/>
          </a:p>
        </p:txBody>
      </p:sp>
      <p:sp>
        <p:nvSpPr>
          <p:cNvPr id="12290" name="Rectangle 2"/>
          <p:cNvSpPr>
            <a:spLocks noGrp="1" noChangeArrowheads="1"/>
          </p:cNvSpPr>
          <p:nvPr>
            <p:ph type="title"/>
          </p:nvPr>
        </p:nvSpPr>
        <p:spPr/>
        <p:txBody>
          <a:bodyPr/>
          <a:lstStyle/>
          <a:p>
            <a:r>
              <a:rPr lang="en-AU"/>
              <a:t>Class agreement</a:t>
            </a:r>
            <a:endParaRPr lang="en-US"/>
          </a:p>
        </p:txBody>
      </p:sp>
      <p:sp>
        <p:nvSpPr>
          <p:cNvPr id="12291" name="Rectangle 3"/>
          <p:cNvSpPr>
            <a:spLocks noGrp="1" noChangeArrowheads="1"/>
          </p:cNvSpPr>
          <p:nvPr>
            <p:ph type="body" idx="1"/>
          </p:nvPr>
        </p:nvSpPr>
        <p:spPr/>
        <p:txBody>
          <a:bodyPr/>
          <a:lstStyle/>
          <a:p>
            <a:endParaRPr lang="en-AU"/>
          </a:p>
          <a:p>
            <a:r>
              <a:rPr lang="en-AU"/>
              <a:t>Written contract</a:t>
            </a:r>
          </a:p>
          <a:p>
            <a:r>
              <a:rPr lang="en-AU"/>
              <a:t>Might include all names, all signatures, or a photograph</a:t>
            </a:r>
          </a:p>
          <a:p>
            <a:r>
              <a:rPr lang="en-AU"/>
              <a:t>Supplied to parents</a:t>
            </a:r>
          </a:p>
          <a:p>
            <a:r>
              <a:rPr lang="en-AU"/>
              <a:t>Fantastic way to gather support</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044352"/>
          </a:xfrm>
        </p:spPr>
        <p:txBody>
          <a:bodyPr/>
          <a:lstStyle/>
          <a:p>
            <a:r>
              <a:rPr lang="en-AU" dirty="0" smtClean="0"/>
              <a:t>Rogers states that</a:t>
            </a:r>
            <a:endParaRPr lang="en-AU" dirty="0"/>
          </a:p>
        </p:txBody>
      </p:sp>
      <p:sp>
        <p:nvSpPr>
          <p:cNvPr id="3" name="Content Placeholder 2"/>
          <p:cNvSpPr>
            <a:spLocks noGrp="1"/>
          </p:cNvSpPr>
          <p:nvPr>
            <p:ph idx="1"/>
          </p:nvPr>
        </p:nvSpPr>
        <p:spPr>
          <a:xfrm>
            <a:off x="683568" y="1124744"/>
            <a:ext cx="7696200" cy="3657600"/>
          </a:xfrm>
        </p:spPr>
        <p:txBody>
          <a:bodyPr/>
          <a:lstStyle/>
          <a:p>
            <a:pPr>
              <a:buNone/>
            </a:pPr>
            <a:r>
              <a:rPr lang="en-GB" sz="2400" dirty="0" smtClean="0"/>
              <a:t>	‘</a:t>
            </a:r>
            <a:r>
              <a:rPr lang="en-GB" sz="2400" i="1" dirty="0" smtClean="0"/>
              <a:t>teaching is not all managing off-task behaviour, the more teachers work at the relationship-building, the easier it is to teach, lead, direct , motivate and even correct. </a:t>
            </a:r>
          </a:p>
          <a:p>
            <a:pPr>
              <a:buNone/>
            </a:pPr>
            <a:r>
              <a:rPr lang="en-GB" sz="2400" i="1" dirty="0" smtClean="0"/>
              <a:t>	Students accept correction and direction far more positively when the relationship is human. </a:t>
            </a:r>
          </a:p>
          <a:p>
            <a:pPr>
              <a:buNone/>
            </a:pPr>
            <a:r>
              <a:rPr lang="en-GB" sz="2400" i="1" dirty="0" smtClean="0"/>
              <a:t>	He further states that the classroom environment should be fair as well as humorous now and then. Teachers should make lessons as interesting, and clear as can be, and to employ respect and encouragement within the classroom group.’ (2008)</a:t>
            </a:r>
            <a:endParaRPr lang="en-AU" sz="2400" i="1" dirty="0" smtClean="0"/>
          </a:p>
          <a:p>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900336"/>
          </a:xfrm>
        </p:spPr>
        <p:txBody>
          <a:bodyPr/>
          <a:lstStyle/>
          <a:p>
            <a:r>
              <a:rPr lang="en-AU" dirty="0" smtClean="0"/>
              <a:t>Teacher behaviours</a:t>
            </a:r>
            <a:endParaRPr lang="en-AU" dirty="0"/>
          </a:p>
        </p:txBody>
      </p:sp>
      <p:sp>
        <p:nvSpPr>
          <p:cNvPr id="3" name="Content Placeholder 2"/>
          <p:cNvSpPr>
            <a:spLocks noGrp="1"/>
          </p:cNvSpPr>
          <p:nvPr>
            <p:ph idx="1"/>
          </p:nvPr>
        </p:nvSpPr>
        <p:spPr>
          <a:xfrm>
            <a:off x="755576" y="1340768"/>
            <a:ext cx="7696200" cy="3657600"/>
          </a:xfrm>
        </p:spPr>
        <p:txBody>
          <a:bodyPr/>
          <a:lstStyle/>
          <a:p>
            <a:pPr lvl="0"/>
            <a:r>
              <a:rPr lang="en-GB" sz="2400" dirty="0" smtClean="0"/>
              <a:t>Maintain eye contact. </a:t>
            </a:r>
            <a:endParaRPr lang="en-AU" sz="2400" dirty="0" smtClean="0"/>
          </a:p>
          <a:p>
            <a:pPr lvl="0"/>
            <a:r>
              <a:rPr lang="en-GB" sz="2400" dirty="0" smtClean="0"/>
              <a:t>Use a respectful voice tone (speak clearly and firmly). </a:t>
            </a:r>
            <a:endParaRPr lang="en-AU" sz="2400" dirty="0" smtClean="0"/>
          </a:p>
          <a:p>
            <a:pPr lvl="0"/>
            <a:r>
              <a:rPr lang="en-GB" sz="2400" dirty="0" smtClean="0"/>
              <a:t>Watch proximity (not too close or overbearing in body language). </a:t>
            </a:r>
            <a:endParaRPr lang="en-AU" sz="2400" dirty="0" smtClean="0"/>
          </a:p>
          <a:p>
            <a:pPr lvl="0"/>
            <a:r>
              <a:rPr lang="en-GB" sz="2400" dirty="0" smtClean="0"/>
              <a:t>Refer to the class fair rule. Avoid arguing, assert, take the student aside, give clear choice or follow up later </a:t>
            </a:r>
            <a:endParaRPr lang="en-AU" sz="2400" dirty="0" smtClean="0"/>
          </a:p>
          <a:p>
            <a:pPr lvl="0"/>
            <a:r>
              <a:rPr lang="en-GB" sz="2400" dirty="0" smtClean="0"/>
              <a:t>Use appropriate assertion (match teacher behaviour to level of disruption). </a:t>
            </a:r>
            <a:endParaRPr lang="en-AU" sz="2400" dirty="0" smtClean="0"/>
          </a:p>
          <a:p>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066399C-9A19-4BCE-AF86-45D7285CE8CF}" type="slidenum">
              <a:rPr lang="en-US"/>
              <a:pPr/>
              <a:t>16</a:t>
            </a:fld>
            <a:endParaRPr lang="en-US"/>
          </a:p>
        </p:txBody>
      </p:sp>
      <p:sp>
        <p:nvSpPr>
          <p:cNvPr id="13314" name="Rectangle 2"/>
          <p:cNvSpPr>
            <a:spLocks noGrp="1" noChangeArrowheads="1"/>
          </p:cNvSpPr>
          <p:nvPr>
            <p:ph type="title"/>
          </p:nvPr>
        </p:nvSpPr>
        <p:spPr/>
        <p:txBody>
          <a:bodyPr/>
          <a:lstStyle/>
          <a:p>
            <a:r>
              <a:rPr lang="en-AU"/>
              <a:t>Behavioural consequences</a:t>
            </a:r>
            <a:endParaRPr lang="en-US"/>
          </a:p>
        </p:txBody>
      </p:sp>
      <p:sp>
        <p:nvSpPr>
          <p:cNvPr id="13315" name="Rectangle 3"/>
          <p:cNvSpPr>
            <a:spLocks noGrp="1" noChangeArrowheads="1"/>
          </p:cNvSpPr>
          <p:nvPr>
            <p:ph type="body" idx="1"/>
          </p:nvPr>
        </p:nvSpPr>
        <p:spPr/>
        <p:txBody>
          <a:bodyPr/>
          <a:lstStyle/>
          <a:p>
            <a:pPr>
              <a:lnSpc>
                <a:spcPct val="90000"/>
              </a:lnSpc>
            </a:pPr>
            <a:endParaRPr lang="en-AU" sz="2800"/>
          </a:p>
          <a:p>
            <a:pPr>
              <a:lnSpc>
                <a:spcPct val="90000"/>
              </a:lnSpc>
            </a:pPr>
            <a:r>
              <a:rPr lang="en-AU" sz="2800"/>
              <a:t>Must be related to the inappropriate behaviour</a:t>
            </a:r>
          </a:p>
          <a:p>
            <a:pPr>
              <a:lnSpc>
                <a:spcPct val="90000"/>
              </a:lnSpc>
              <a:buFontTx/>
              <a:buNone/>
            </a:pPr>
            <a:r>
              <a:rPr lang="en-US" sz="2800"/>
              <a:t>	</a:t>
            </a:r>
            <a:r>
              <a:rPr lang="en-US" sz="2800">
                <a:solidFill>
                  <a:schemeClr val="tx2"/>
                </a:solidFill>
              </a:rPr>
              <a:t>Consider; What are your 3 biggest inappropriate behaviours??????</a:t>
            </a:r>
          </a:p>
          <a:p>
            <a:pPr>
              <a:lnSpc>
                <a:spcPct val="90000"/>
              </a:lnSpc>
              <a:buFontTx/>
              <a:buNone/>
            </a:pPr>
            <a:r>
              <a:rPr lang="en-US" sz="2800"/>
              <a:t>1.</a:t>
            </a:r>
          </a:p>
          <a:p>
            <a:pPr>
              <a:lnSpc>
                <a:spcPct val="90000"/>
              </a:lnSpc>
              <a:buFontTx/>
              <a:buNone/>
            </a:pPr>
            <a:r>
              <a:rPr lang="en-US" sz="2800"/>
              <a:t>2.</a:t>
            </a:r>
          </a:p>
          <a:p>
            <a:pPr>
              <a:lnSpc>
                <a:spcPct val="90000"/>
              </a:lnSpc>
              <a:buFontTx/>
              <a:buNone/>
            </a:pPr>
            <a:r>
              <a:rPr lang="en-US" sz="2800"/>
              <a:t>3.</a:t>
            </a:r>
          </a:p>
        </p:txBody>
      </p:sp>
      <p:pic>
        <p:nvPicPr>
          <p:cNvPr id="13317" name="Picture 5" descr="file">
            <a:hlinkClick r:id="rId2"/>
          </p:cNvPr>
          <p:cNvPicPr>
            <a:picLocks noChangeAspect="1" noChangeArrowheads="1"/>
          </p:cNvPicPr>
          <p:nvPr/>
        </p:nvPicPr>
        <p:blipFill>
          <a:blip r:embed="rId3" cstate="print"/>
          <a:srcRect/>
          <a:stretch>
            <a:fillRect/>
          </a:stretch>
        </p:blipFill>
        <p:spPr bwMode="auto">
          <a:xfrm>
            <a:off x="2339752" y="5877272"/>
            <a:ext cx="3467100" cy="8001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7CB026E-2421-49DC-A580-9CE4A4C8EDDE}" type="slidenum">
              <a:rPr lang="en-US"/>
              <a:pPr/>
              <a:t>17</a:t>
            </a:fld>
            <a:endParaRPr lang="en-US"/>
          </a:p>
        </p:txBody>
      </p:sp>
      <p:sp>
        <p:nvSpPr>
          <p:cNvPr id="14338" name="Rectangle 2"/>
          <p:cNvSpPr>
            <a:spLocks noGrp="1" noChangeArrowheads="1"/>
          </p:cNvSpPr>
          <p:nvPr>
            <p:ph type="title"/>
          </p:nvPr>
        </p:nvSpPr>
        <p:spPr/>
        <p:txBody>
          <a:bodyPr/>
          <a:lstStyle/>
          <a:p>
            <a:r>
              <a:rPr lang="en-AU" dirty="0"/>
              <a:t>Connecting it together</a:t>
            </a:r>
            <a:endParaRPr lang="en-US" dirty="0"/>
          </a:p>
        </p:txBody>
      </p:sp>
      <p:sp>
        <p:nvSpPr>
          <p:cNvPr id="14339" name="Rectangle 3"/>
          <p:cNvSpPr>
            <a:spLocks noGrp="1" noChangeArrowheads="1"/>
          </p:cNvSpPr>
          <p:nvPr>
            <p:ph type="body" idx="1"/>
          </p:nvPr>
        </p:nvSpPr>
        <p:spPr/>
        <p:txBody>
          <a:bodyPr/>
          <a:lstStyle/>
          <a:p>
            <a:pPr>
              <a:lnSpc>
                <a:spcPct val="80000"/>
              </a:lnSpc>
            </a:pPr>
            <a:r>
              <a:rPr lang="en-AU" sz="2400" dirty="0">
                <a:solidFill>
                  <a:schemeClr val="tx2"/>
                </a:solidFill>
              </a:rPr>
              <a:t>Right:</a:t>
            </a:r>
            <a:r>
              <a:rPr lang="en-AU" sz="2400" dirty="0"/>
              <a:t>  To learn in a supportive environment</a:t>
            </a:r>
          </a:p>
          <a:p>
            <a:pPr>
              <a:lnSpc>
                <a:spcPct val="80000"/>
              </a:lnSpc>
            </a:pPr>
            <a:r>
              <a:rPr lang="en-AU" sz="2400" dirty="0">
                <a:solidFill>
                  <a:srgbClr val="FF0000"/>
                </a:solidFill>
              </a:rPr>
              <a:t>Responsibility:</a:t>
            </a:r>
            <a:r>
              <a:rPr lang="en-AU" sz="2400" dirty="0"/>
              <a:t>  Interact with people in a supportive way</a:t>
            </a:r>
          </a:p>
          <a:p>
            <a:pPr>
              <a:lnSpc>
                <a:spcPct val="80000"/>
              </a:lnSpc>
            </a:pPr>
            <a:r>
              <a:rPr lang="en-AU" sz="2400" dirty="0">
                <a:solidFill>
                  <a:schemeClr val="tx2"/>
                </a:solidFill>
              </a:rPr>
              <a:t>Rule:</a:t>
            </a:r>
            <a:r>
              <a:rPr lang="en-AU" sz="2400" dirty="0"/>
              <a:t>  Learning is our highest priority</a:t>
            </a:r>
          </a:p>
          <a:p>
            <a:pPr>
              <a:lnSpc>
                <a:spcPct val="80000"/>
              </a:lnSpc>
            </a:pPr>
            <a:r>
              <a:rPr lang="en-AU" sz="2400" dirty="0">
                <a:solidFill>
                  <a:srgbClr val="FF0000"/>
                </a:solidFill>
              </a:rPr>
              <a:t>Positive consequence</a:t>
            </a:r>
            <a:r>
              <a:rPr lang="en-AU" sz="2400" dirty="0"/>
              <a:t>:  Full participation, awards, membership benefits</a:t>
            </a:r>
          </a:p>
          <a:p>
            <a:pPr>
              <a:lnSpc>
                <a:spcPct val="80000"/>
              </a:lnSpc>
            </a:pPr>
            <a:r>
              <a:rPr lang="en-AU" sz="2400" dirty="0">
                <a:solidFill>
                  <a:schemeClr val="tx2"/>
                </a:solidFill>
              </a:rPr>
              <a:t>Negative consequence</a:t>
            </a:r>
            <a:r>
              <a:rPr lang="en-AU" sz="2400" dirty="0"/>
              <a:t>:  Inappropriate behaviour will be challenged; teacher-student discussion will occur; student will leave the group if behaviour persists</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C60DA66-C31B-4D5E-BB47-403B843AC0D9}" type="slidenum">
              <a:rPr lang="en-US"/>
              <a:pPr/>
              <a:t>18</a:t>
            </a:fld>
            <a:endParaRPr lang="en-US"/>
          </a:p>
        </p:txBody>
      </p:sp>
      <p:sp>
        <p:nvSpPr>
          <p:cNvPr id="15362" name="Rectangle 2"/>
          <p:cNvSpPr>
            <a:spLocks noGrp="1" noChangeArrowheads="1"/>
          </p:cNvSpPr>
          <p:nvPr>
            <p:ph type="title"/>
          </p:nvPr>
        </p:nvSpPr>
        <p:spPr/>
        <p:txBody>
          <a:bodyPr/>
          <a:lstStyle/>
          <a:p>
            <a:r>
              <a:rPr lang="en-AU"/>
              <a:t>Supportive school environment</a:t>
            </a:r>
            <a:endParaRPr lang="en-US"/>
          </a:p>
        </p:txBody>
      </p:sp>
      <p:sp>
        <p:nvSpPr>
          <p:cNvPr id="15363" name="Rectangle 3"/>
          <p:cNvSpPr>
            <a:spLocks noGrp="1" noChangeArrowheads="1"/>
          </p:cNvSpPr>
          <p:nvPr>
            <p:ph type="body" idx="1"/>
          </p:nvPr>
        </p:nvSpPr>
        <p:spPr/>
        <p:txBody>
          <a:bodyPr/>
          <a:lstStyle/>
          <a:p>
            <a:pPr>
              <a:lnSpc>
                <a:spcPct val="80000"/>
              </a:lnSpc>
            </a:pPr>
            <a:r>
              <a:rPr lang="en-AU" sz="2400"/>
              <a:t>Everyone feels safe and valued</a:t>
            </a:r>
          </a:p>
          <a:p>
            <a:pPr>
              <a:lnSpc>
                <a:spcPct val="80000"/>
              </a:lnSpc>
            </a:pPr>
            <a:r>
              <a:rPr lang="en-AU" sz="2400"/>
              <a:t>Social and academic learning are maximised through high quality practices</a:t>
            </a:r>
          </a:p>
          <a:p>
            <a:pPr>
              <a:lnSpc>
                <a:spcPct val="80000"/>
              </a:lnSpc>
            </a:pPr>
            <a:r>
              <a:rPr lang="en-AU" sz="2400"/>
              <a:t>Planned continuum from positive to preventative for all students to responsive actions for specific individuals/groups</a:t>
            </a:r>
          </a:p>
          <a:p>
            <a:pPr>
              <a:lnSpc>
                <a:spcPct val="80000"/>
              </a:lnSpc>
            </a:pPr>
            <a:r>
              <a:rPr lang="en-AU" sz="2400"/>
              <a:t>Non-violent and non-coercive practices are modelled by all</a:t>
            </a:r>
          </a:p>
          <a:p>
            <a:pPr>
              <a:lnSpc>
                <a:spcPct val="80000"/>
              </a:lnSpc>
            </a:pPr>
            <a:r>
              <a:rPr lang="en-AU" sz="2400"/>
              <a:t>Suspension and exclusion are last resort strategies only</a:t>
            </a:r>
            <a:endParaRPr 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2ABEFBD-9D75-4307-BA5B-1820EE7C4659}" type="slidenum">
              <a:rPr lang="en-US"/>
              <a:pPr/>
              <a:t>19</a:t>
            </a:fld>
            <a:endParaRPr lang="en-US"/>
          </a:p>
        </p:txBody>
      </p:sp>
      <p:sp>
        <p:nvSpPr>
          <p:cNvPr id="16386" name="Rectangle 2"/>
          <p:cNvSpPr>
            <a:spLocks noGrp="1" noChangeArrowheads="1"/>
          </p:cNvSpPr>
          <p:nvPr>
            <p:ph type="title"/>
          </p:nvPr>
        </p:nvSpPr>
        <p:spPr/>
        <p:txBody>
          <a:bodyPr/>
          <a:lstStyle/>
          <a:p>
            <a:r>
              <a:rPr lang="en-AU"/>
              <a:t>Key:  adopt a decisive teaching style</a:t>
            </a:r>
            <a:endParaRPr lang="en-US"/>
          </a:p>
        </p:txBody>
      </p:sp>
      <p:sp>
        <p:nvSpPr>
          <p:cNvPr id="16387" name="Rectangle 3"/>
          <p:cNvSpPr>
            <a:spLocks noGrp="1" noChangeArrowheads="1"/>
          </p:cNvSpPr>
          <p:nvPr>
            <p:ph type="body" idx="1"/>
          </p:nvPr>
        </p:nvSpPr>
        <p:spPr>
          <a:xfrm>
            <a:off x="683568" y="2060848"/>
            <a:ext cx="7696200" cy="3657600"/>
          </a:xfrm>
        </p:spPr>
        <p:txBody>
          <a:bodyPr/>
          <a:lstStyle/>
          <a:p>
            <a:pPr>
              <a:lnSpc>
                <a:spcPct val="80000"/>
              </a:lnSpc>
            </a:pPr>
            <a:r>
              <a:rPr lang="en-AU" sz="2800" dirty="0"/>
              <a:t>Rogers:  3 types of teachers </a:t>
            </a:r>
            <a:r>
              <a:rPr lang="en-AU" sz="2800" dirty="0" smtClean="0"/>
              <a:t>–</a:t>
            </a:r>
          </a:p>
          <a:p>
            <a:pPr>
              <a:lnSpc>
                <a:spcPct val="80000"/>
              </a:lnSpc>
              <a:buNone/>
            </a:pPr>
            <a:endParaRPr lang="en-AU" sz="2800" dirty="0"/>
          </a:p>
          <a:p>
            <a:pPr>
              <a:lnSpc>
                <a:spcPct val="80000"/>
              </a:lnSpc>
            </a:pPr>
            <a:r>
              <a:rPr lang="en-AU" sz="2800" dirty="0"/>
              <a:t>Autocratic  (demanding and hostile)</a:t>
            </a:r>
          </a:p>
          <a:p>
            <a:pPr>
              <a:lnSpc>
                <a:spcPct val="80000"/>
              </a:lnSpc>
            </a:pPr>
            <a:r>
              <a:rPr lang="en-AU" sz="2800" dirty="0"/>
              <a:t>Laissez-faire  (free reign)</a:t>
            </a:r>
          </a:p>
          <a:p>
            <a:pPr>
              <a:lnSpc>
                <a:spcPct val="80000"/>
              </a:lnSpc>
            </a:pPr>
            <a:r>
              <a:rPr lang="en-AU" sz="2800" dirty="0"/>
              <a:t>Decisive  </a:t>
            </a:r>
            <a:r>
              <a:rPr lang="en-AU" sz="2800" dirty="0" smtClean="0"/>
              <a:t>(authoritative, </a:t>
            </a:r>
            <a:r>
              <a:rPr lang="en-AU" sz="2800" dirty="0"/>
              <a:t>democratic</a:t>
            </a:r>
            <a:r>
              <a:rPr lang="en-AU" sz="2800" dirty="0" smtClean="0"/>
              <a:t>)</a:t>
            </a:r>
          </a:p>
          <a:p>
            <a:pPr>
              <a:lnSpc>
                <a:spcPct val="80000"/>
              </a:lnSpc>
              <a:buNone/>
            </a:pPr>
            <a:endParaRPr lang="en-AU" sz="2800" dirty="0"/>
          </a:p>
          <a:p>
            <a:pPr>
              <a:lnSpc>
                <a:spcPct val="80000"/>
              </a:lnSpc>
            </a:pPr>
            <a:r>
              <a:rPr lang="en-AU" sz="2800" dirty="0"/>
              <a:t>The decisive teacher knows their rights and responsibilities and goes about claiming </a:t>
            </a:r>
            <a:r>
              <a:rPr lang="en-AU" sz="2800" dirty="0" smtClean="0"/>
              <a:t>them</a:t>
            </a:r>
            <a:endParaRPr lang="en-AU"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318A559-B75D-4A49-9F8E-D05589774555}" type="slidenum">
              <a:rPr lang="en-US"/>
              <a:pPr/>
              <a:t>2</a:t>
            </a:fld>
            <a:endParaRPr lang="en-US"/>
          </a:p>
        </p:txBody>
      </p:sp>
      <p:sp>
        <p:nvSpPr>
          <p:cNvPr id="3074" name="Rectangle 2"/>
          <p:cNvSpPr>
            <a:spLocks noGrp="1" noChangeArrowheads="1"/>
          </p:cNvSpPr>
          <p:nvPr>
            <p:ph type="title"/>
          </p:nvPr>
        </p:nvSpPr>
        <p:spPr/>
        <p:txBody>
          <a:bodyPr/>
          <a:lstStyle/>
          <a:p>
            <a:r>
              <a:rPr lang="en-AU"/>
              <a:t>Who is Bill Rogers?</a:t>
            </a:r>
            <a:endParaRPr lang="en-US"/>
          </a:p>
        </p:txBody>
      </p:sp>
      <p:sp>
        <p:nvSpPr>
          <p:cNvPr id="3075" name="Rectangle 3"/>
          <p:cNvSpPr>
            <a:spLocks noGrp="1" noChangeArrowheads="1"/>
          </p:cNvSpPr>
          <p:nvPr>
            <p:ph type="body" idx="1"/>
          </p:nvPr>
        </p:nvSpPr>
        <p:spPr/>
        <p:txBody>
          <a:bodyPr/>
          <a:lstStyle/>
          <a:p>
            <a:pPr>
              <a:lnSpc>
                <a:spcPct val="90000"/>
              </a:lnSpc>
            </a:pPr>
            <a:r>
              <a:rPr lang="en-AU"/>
              <a:t>Australian</a:t>
            </a:r>
          </a:p>
          <a:p>
            <a:pPr>
              <a:lnSpc>
                <a:spcPct val="90000"/>
              </a:lnSpc>
            </a:pPr>
            <a:r>
              <a:rPr lang="en-AU"/>
              <a:t>Griffith University, Queensland</a:t>
            </a:r>
          </a:p>
          <a:p>
            <a:pPr>
              <a:lnSpc>
                <a:spcPct val="90000"/>
              </a:lnSpc>
            </a:pPr>
            <a:r>
              <a:rPr lang="en-AU"/>
              <a:t>Minister of Religion, teacher, school chaplain</a:t>
            </a:r>
          </a:p>
          <a:p>
            <a:pPr>
              <a:lnSpc>
                <a:spcPct val="90000"/>
              </a:lnSpc>
            </a:pPr>
            <a:r>
              <a:rPr lang="en-AU"/>
              <a:t>More than 500 000 teachers have attended his in-service programs; highly regarded internationally</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7029F54-AEF0-4CB8-832D-EB1FC534DA96}" type="slidenum">
              <a:rPr lang="en-US"/>
              <a:pPr/>
              <a:t>20</a:t>
            </a:fld>
            <a:endParaRPr lang="en-US"/>
          </a:p>
        </p:txBody>
      </p:sp>
      <p:sp>
        <p:nvSpPr>
          <p:cNvPr id="17410" name="Rectangle 2"/>
          <p:cNvSpPr>
            <a:spLocks noGrp="1" noChangeArrowheads="1"/>
          </p:cNvSpPr>
          <p:nvPr>
            <p:ph type="title"/>
          </p:nvPr>
        </p:nvSpPr>
        <p:spPr/>
        <p:txBody>
          <a:bodyPr/>
          <a:lstStyle/>
          <a:p>
            <a:r>
              <a:rPr lang="en-AU"/>
              <a:t>Decisive teachers</a:t>
            </a:r>
            <a:endParaRPr lang="en-US"/>
          </a:p>
        </p:txBody>
      </p:sp>
      <p:sp>
        <p:nvSpPr>
          <p:cNvPr id="17411" name="Rectangle 3"/>
          <p:cNvSpPr>
            <a:spLocks noGrp="1" noChangeArrowheads="1"/>
          </p:cNvSpPr>
          <p:nvPr>
            <p:ph type="body" idx="1"/>
          </p:nvPr>
        </p:nvSpPr>
        <p:spPr/>
        <p:txBody>
          <a:bodyPr/>
          <a:lstStyle/>
          <a:p>
            <a:r>
              <a:rPr lang="en-AU"/>
              <a:t>Aim for cooperation not compliance</a:t>
            </a:r>
          </a:p>
          <a:p>
            <a:r>
              <a:rPr lang="en-AU"/>
              <a:t>Uses support, respectful language</a:t>
            </a:r>
          </a:p>
          <a:p>
            <a:r>
              <a:rPr lang="en-AU"/>
              <a:t>Encourages students to solve their own problems</a:t>
            </a:r>
          </a:p>
          <a:p>
            <a:r>
              <a:rPr lang="en-AU"/>
              <a:t>Teaches correct behavioural patterns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Nineteen steps according to Rogers are the building blocks of a discipline plan. </a:t>
            </a:r>
            <a:endParaRPr lang="en-AU" sz="3600" dirty="0"/>
          </a:p>
        </p:txBody>
      </p:sp>
      <p:sp>
        <p:nvSpPr>
          <p:cNvPr id="3" name="Content Placeholder 2"/>
          <p:cNvSpPr>
            <a:spLocks noGrp="1"/>
          </p:cNvSpPr>
          <p:nvPr>
            <p:ph idx="1"/>
          </p:nvPr>
        </p:nvSpPr>
        <p:spPr/>
        <p:txBody>
          <a:bodyPr/>
          <a:lstStyle/>
          <a:p>
            <a:pPr>
              <a:buNone/>
            </a:pPr>
            <a:r>
              <a:rPr lang="en-AU" sz="2000" b="1" dirty="0" smtClean="0"/>
              <a:t>1)</a:t>
            </a:r>
            <a:r>
              <a:rPr lang="en-AU" sz="2000" dirty="0" smtClean="0"/>
              <a:t> Tactical Ignoring of Behaviour</a:t>
            </a:r>
          </a:p>
          <a:p>
            <a:pPr>
              <a:buNone/>
            </a:pPr>
            <a:r>
              <a:rPr lang="en-AU" sz="2000" b="1" dirty="0" smtClean="0"/>
              <a:t>2)</a:t>
            </a:r>
            <a:r>
              <a:rPr lang="en-AU" sz="2000" dirty="0" smtClean="0"/>
              <a:t> Non-Verbal Messages</a:t>
            </a:r>
          </a:p>
          <a:p>
            <a:pPr>
              <a:buNone/>
            </a:pPr>
            <a:r>
              <a:rPr lang="en-AU" sz="2000" b="1" dirty="0" smtClean="0"/>
              <a:t>3)</a:t>
            </a:r>
            <a:r>
              <a:rPr lang="en-AU" sz="2000" dirty="0" smtClean="0"/>
              <a:t> Casual Statement of Question</a:t>
            </a:r>
          </a:p>
          <a:p>
            <a:pPr>
              <a:buNone/>
            </a:pPr>
            <a:r>
              <a:rPr lang="en-AU" sz="2000" b="1" dirty="0" smtClean="0"/>
              <a:t>4)</a:t>
            </a:r>
            <a:r>
              <a:rPr lang="en-AU" sz="2000" dirty="0" smtClean="0"/>
              <a:t> Simple Directions</a:t>
            </a:r>
          </a:p>
          <a:p>
            <a:pPr>
              <a:buNone/>
            </a:pPr>
            <a:r>
              <a:rPr lang="en-AU" sz="2000" b="1" dirty="0" smtClean="0"/>
              <a:t>5)</a:t>
            </a:r>
            <a:r>
              <a:rPr lang="en-AU" sz="2000" dirty="0" smtClean="0"/>
              <a:t> Question and Feedback</a:t>
            </a:r>
          </a:p>
          <a:p>
            <a:pPr>
              <a:buNone/>
            </a:pPr>
            <a:r>
              <a:rPr lang="en-AU" sz="2000" b="1" dirty="0" smtClean="0"/>
              <a:t>6)</a:t>
            </a:r>
            <a:r>
              <a:rPr lang="en-AU" sz="2000" dirty="0" smtClean="0"/>
              <a:t> Rule Restatements, Rule Reminders</a:t>
            </a:r>
          </a:p>
          <a:p>
            <a:pPr>
              <a:buNone/>
            </a:pPr>
            <a:r>
              <a:rPr lang="en-AU" sz="2000" b="1" dirty="0" smtClean="0"/>
              <a:t>7)</a:t>
            </a:r>
            <a:r>
              <a:rPr lang="en-AU" sz="2000" dirty="0" smtClean="0"/>
              <a:t> Distractions and Diversions</a:t>
            </a:r>
          </a:p>
          <a:p>
            <a:pPr>
              <a:buNone/>
            </a:pPr>
            <a:r>
              <a:rPr lang="en-AU" sz="2000" b="1" dirty="0" smtClean="0"/>
              <a:t>8)</a:t>
            </a:r>
            <a:r>
              <a:rPr lang="en-AU" sz="2000" dirty="0" smtClean="0"/>
              <a:t> </a:t>
            </a:r>
            <a:r>
              <a:rPr lang="en-AU" sz="2000" dirty="0" err="1" smtClean="0"/>
              <a:t>Defusion</a:t>
            </a:r>
            <a:endParaRPr lang="en-AU" sz="2000" dirty="0" smtClean="0"/>
          </a:p>
          <a:p>
            <a:pPr>
              <a:buNone/>
            </a:pPr>
            <a:r>
              <a:rPr lang="en-AU" sz="2000" b="1" dirty="0" smtClean="0"/>
              <a:t>9)</a:t>
            </a:r>
            <a:r>
              <a:rPr lang="en-AU" sz="2000" dirty="0" smtClean="0"/>
              <a:t> Taking the Child/Student Aside</a:t>
            </a:r>
          </a:p>
          <a:p>
            <a:pPr>
              <a:buNone/>
            </a:pPr>
            <a:r>
              <a:rPr lang="en-AU" sz="2000" b="1" dirty="0" smtClean="0"/>
              <a:t>10)</a:t>
            </a:r>
            <a:r>
              <a:rPr lang="en-AU" sz="2000" dirty="0" smtClean="0"/>
              <a:t> Clear Desist or Command – for serious behaviour</a:t>
            </a:r>
          </a:p>
        </p:txBody>
      </p:sp>
      <p:sp>
        <p:nvSpPr>
          <p:cNvPr id="4" name="Slide Number Placeholder 3"/>
          <p:cNvSpPr>
            <a:spLocks noGrp="1"/>
          </p:cNvSpPr>
          <p:nvPr>
            <p:ph type="sldNum" sz="quarter" idx="12"/>
          </p:nvPr>
        </p:nvSpPr>
        <p:spPr/>
        <p:txBody>
          <a:bodyPr/>
          <a:lstStyle/>
          <a:p>
            <a:fld id="{521717EA-97C7-4C46-8728-48F2F81FC746}"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052736"/>
            <a:ext cx="7696200" cy="3657600"/>
          </a:xfrm>
        </p:spPr>
        <p:txBody>
          <a:bodyPr/>
          <a:lstStyle/>
          <a:p>
            <a:pPr>
              <a:buNone/>
            </a:pPr>
            <a:r>
              <a:rPr lang="en-AU" sz="2400" b="1" dirty="0" smtClean="0"/>
              <a:t>11)</a:t>
            </a:r>
            <a:r>
              <a:rPr lang="en-AU" sz="2400" dirty="0" smtClean="0"/>
              <a:t> Physical Intervention</a:t>
            </a:r>
          </a:p>
          <a:p>
            <a:pPr>
              <a:buNone/>
            </a:pPr>
            <a:r>
              <a:rPr lang="en-AU" sz="2400" b="1" dirty="0" smtClean="0"/>
              <a:t>12)</a:t>
            </a:r>
            <a:r>
              <a:rPr lang="en-AU" sz="2400" dirty="0" smtClean="0"/>
              <a:t> Assertive Message or Statement –I messages</a:t>
            </a:r>
          </a:p>
          <a:p>
            <a:pPr>
              <a:buNone/>
            </a:pPr>
            <a:r>
              <a:rPr lang="en-AU" sz="2400" b="1" dirty="0" smtClean="0"/>
              <a:t>13)</a:t>
            </a:r>
            <a:r>
              <a:rPr lang="en-AU" sz="2400" dirty="0" smtClean="0"/>
              <a:t> Isolation Within the Room</a:t>
            </a:r>
          </a:p>
          <a:p>
            <a:pPr>
              <a:buNone/>
            </a:pPr>
            <a:r>
              <a:rPr lang="en-AU" sz="2400" b="1" dirty="0" smtClean="0"/>
              <a:t>14)</a:t>
            </a:r>
            <a:r>
              <a:rPr lang="en-AU" sz="2400" dirty="0" smtClean="0"/>
              <a:t> Blocking Statements – broken record</a:t>
            </a:r>
          </a:p>
          <a:p>
            <a:pPr>
              <a:buNone/>
            </a:pPr>
            <a:r>
              <a:rPr lang="en-AU" sz="2400" b="1" dirty="0" smtClean="0"/>
              <a:t>15)</a:t>
            </a:r>
            <a:r>
              <a:rPr lang="en-AU" sz="2400" dirty="0" smtClean="0"/>
              <a:t> Giving Simple Choices</a:t>
            </a:r>
          </a:p>
          <a:p>
            <a:pPr>
              <a:buNone/>
            </a:pPr>
            <a:r>
              <a:rPr lang="en-AU" sz="2400" b="1" dirty="0" smtClean="0"/>
              <a:t>16)</a:t>
            </a:r>
            <a:r>
              <a:rPr lang="en-AU" sz="2400" dirty="0" smtClean="0"/>
              <a:t> Time Out in the Room</a:t>
            </a:r>
          </a:p>
          <a:p>
            <a:pPr>
              <a:buNone/>
            </a:pPr>
            <a:r>
              <a:rPr lang="en-AU" sz="2400" b="1" dirty="0" smtClean="0"/>
              <a:t>17)</a:t>
            </a:r>
            <a:r>
              <a:rPr lang="en-AU" sz="2400" dirty="0" smtClean="0"/>
              <a:t> Can I See You?</a:t>
            </a:r>
          </a:p>
          <a:p>
            <a:pPr>
              <a:buNone/>
            </a:pPr>
            <a:r>
              <a:rPr lang="en-AU" sz="2400" b="1" dirty="0" smtClean="0"/>
              <a:t>18)</a:t>
            </a:r>
            <a:r>
              <a:rPr lang="en-AU" sz="2400" dirty="0" smtClean="0"/>
              <a:t> Basic Contracting / Counselling Steps</a:t>
            </a:r>
          </a:p>
          <a:p>
            <a:pPr>
              <a:buNone/>
            </a:pPr>
            <a:r>
              <a:rPr lang="en-AU" sz="2400" b="1" dirty="0" smtClean="0"/>
              <a:t>19)</a:t>
            </a:r>
            <a:r>
              <a:rPr lang="en-AU" sz="2400" dirty="0" smtClean="0"/>
              <a:t> Exit Procedure</a:t>
            </a:r>
          </a:p>
          <a:p>
            <a:endParaRPr lang="en-AU" sz="2000" dirty="0" smtClean="0"/>
          </a:p>
          <a:p>
            <a:endParaRPr lang="en-AU" sz="20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96752"/>
            <a:ext cx="7696200" cy="3657600"/>
          </a:xfrm>
        </p:spPr>
        <p:txBody>
          <a:bodyPr/>
          <a:lstStyle/>
          <a:p>
            <a:r>
              <a:rPr lang="en-GB" dirty="0" smtClean="0"/>
              <a:t>They are balanced by a teacher's encouragement, sense of humour, curriculum, personal manner and demonstrated care.</a:t>
            </a:r>
          </a:p>
          <a:p>
            <a:endParaRPr lang="en-GB" dirty="0" smtClean="0"/>
          </a:p>
          <a:p>
            <a:r>
              <a:rPr lang="en-GB" dirty="0" smtClean="0"/>
              <a:t>Developed within your own personality and style</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116360"/>
          </a:xfrm>
        </p:spPr>
        <p:txBody>
          <a:bodyPr/>
          <a:lstStyle/>
          <a:p>
            <a:r>
              <a:rPr lang="en-AU" dirty="0" smtClean="0"/>
              <a:t>Be Prepared!</a:t>
            </a:r>
            <a:endParaRPr lang="en-AU" dirty="0"/>
          </a:p>
        </p:txBody>
      </p:sp>
      <p:sp>
        <p:nvSpPr>
          <p:cNvPr id="3" name="Content Placeholder 2"/>
          <p:cNvSpPr>
            <a:spLocks noGrp="1"/>
          </p:cNvSpPr>
          <p:nvPr>
            <p:ph idx="1"/>
          </p:nvPr>
        </p:nvSpPr>
        <p:spPr>
          <a:xfrm>
            <a:off x="683568" y="1556792"/>
            <a:ext cx="7696200" cy="3657600"/>
          </a:xfrm>
        </p:spPr>
        <p:txBody>
          <a:bodyPr/>
          <a:lstStyle/>
          <a:p>
            <a:r>
              <a:rPr lang="en-AU" dirty="0" smtClean="0"/>
              <a:t>To better deal with frustration and uncertainty</a:t>
            </a:r>
          </a:p>
          <a:p>
            <a:r>
              <a:rPr lang="en-AU" dirty="0" smtClean="0"/>
              <a:t>For likely disruptions – normal</a:t>
            </a:r>
          </a:p>
          <a:p>
            <a:r>
              <a:rPr lang="en-AU" dirty="0" smtClean="0"/>
              <a:t>Not to get caught in long discussions</a:t>
            </a:r>
          </a:p>
          <a:p>
            <a:r>
              <a:rPr lang="en-AU" dirty="0" smtClean="0"/>
              <a:t>To be decisive as may be necessary</a:t>
            </a:r>
          </a:p>
          <a:p>
            <a:r>
              <a:rPr lang="en-AU" dirty="0" smtClean="0"/>
              <a:t>To enjoy teaching</a:t>
            </a:r>
          </a:p>
        </p:txBody>
      </p:sp>
      <p:sp>
        <p:nvSpPr>
          <p:cNvPr id="4" name="Slide Number Placeholder 3"/>
          <p:cNvSpPr>
            <a:spLocks noGrp="1"/>
          </p:cNvSpPr>
          <p:nvPr>
            <p:ph type="sldNum" sz="quarter" idx="12"/>
          </p:nvPr>
        </p:nvSpPr>
        <p:spPr/>
        <p:txBody>
          <a:bodyPr/>
          <a:lstStyle/>
          <a:p>
            <a:fld id="{521717EA-97C7-4C46-8728-48F2F81FC746}"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5E0A5DC-2244-4EE1-8681-059579ADFDA5}" type="slidenum">
              <a:rPr lang="en-US"/>
              <a:pPr/>
              <a:t>25</a:t>
            </a:fld>
            <a:endParaRPr lang="en-US" dirty="0"/>
          </a:p>
        </p:txBody>
      </p:sp>
      <p:sp>
        <p:nvSpPr>
          <p:cNvPr id="18434" name="Rectangle 2"/>
          <p:cNvSpPr>
            <a:spLocks noGrp="1" noChangeArrowheads="1"/>
          </p:cNvSpPr>
          <p:nvPr>
            <p:ph type="title"/>
          </p:nvPr>
        </p:nvSpPr>
        <p:spPr/>
        <p:txBody>
          <a:bodyPr/>
          <a:lstStyle/>
          <a:p>
            <a:r>
              <a:rPr lang="en-AU" dirty="0" smtClean="0">
                <a:solidFill>
                  <a:srgbClr val="FF0000"/>
                </a:solidFill>
              </a:rPr>
              <a:t>Let’s take a look at some</a:t>
            </a:r>
            <a:r>
              <a:rPr lang="en-AU" dirty="0" smtClean="0"/>
              <a:t>:</a:t>
            </a:r>
            <a:br>
              <a:rPr lang="en-AU" dirty="0" smtClean="0"/>
            </a:br>
            <a:r>
              <a:rPr lang="en-AU" sz="3600" dirty="0" smtClean="0"/>
              <a:t>Tactical </a:t>
            </a:r>
            <a:r>
              <a:rPr lang="en-AU" sz="3600" dirty="0"/>
              <a:t>ignoring</a:t>
            </a:r>
            <a:endParaRPr lang="en-US" sz="3600" dirty="0"/>
          </a:p>
        </p:txBody>
      </p:sp>
      <p:sp>
        <p:nvSpPr>
          <p:cNvPr id="18435" name="Rectangle 3"/>
          <p:cNvSpPr>
            <a:spLocks noGrp="1" noChangeArrowheads="1"/>
          </p:cNvSpPr>
          <p:nvPr>
            <p:ph type="body" idx="1"/>
          </p:nvPr>
        </p:nvSpPr>
        <p:spPr/>
        <p:txBody>
          <a:bodyPr/>
          <a:lstStyle/>
          <a:p>
            <a:pPr>
              <a:lnSpc>
                <a:spcPct val="90000"/>
              </a:lnSpc>
            </a:pPr>
            <a:r>
              <a:rPr lang="en-AU" sz="2800" dirty="0"/>
              <a:t>Behaviour is need driven</a:t>
            </a:r>
          </a:p>
          <a:p>
            <a:pPr>
              <a:lnSpc>
                <a:spcPct val="90000"/>
              </a:lnSpc>
            </a:pPr>
            <a:r>
              <a:rPr lang="en-AU" sz="2800" dirty="0"/>
              <a:t>If the need is attention, try to ignore</a:t>
            </a:r>
          </a:p>
          <a:p>
            <a:pPr>
              <a:lnSpc>
                <a:spcPct val="90000"/>
              </a:lnSpc>
            </a:pPr>
            <a:r>
              <a:rPr lang="en-AU" sz="2800" dirty="0"/>
              <a:t>Examples – whining, being off task, tantrums, clowning, calling out</a:t>
            </a:r>
          </a:p>
          <a:p>
            <a:pPr>
              <a:lnSpc>
                <a:spcPct val="90000"/>
              </a:lnSpc>
            </a:pPr>
            <a:r>
              <a:rPr lang="en-AU" sz="2800" dirty="0"/>
              <a:t>Teacher focuses on the real issue</a:t>
            </a:r>
          </a:p>
          <a:p>
            <a:pPr>
              <a:lnSpc>
                <a:spcPct val="90000"/>
              </a:lnSpc>
            </a:pPr>
            <a:r>
              <a:rPr lang="en-AU" sz="2800" dirty="0"/>
              <a:t>NOT APPROPRIATE if there is a risk of injury, if the class is being overly effected or to avoid action</a:t>
            </a:r>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2E83C68-8880-45C3-B383-A5673AA93D44}" type="slidenum">
              <a:rPr lang="en-US"/>
              <a:pPr/>
              <a:t>26</a:t>
            </a:fld>
            <a:endParaRPr lang="en-US"/>
          </a:p>
        </p:txBody>
      </p:sp>
      <p:sp>
        <p:nvSpPr>
          <p:cNvPr id="19458" name="Rectangle 2"/>
          <p:cNvSpPr>
            <a:spLocks noGrp="1" noChangeArrowheads="1"/>
          </p:cNvSpPr>
          <p:nvPr>
            <p:ph type="title"/>
          </p:nvPr>
        </p:nvSpPr>
        <p:spPr/>
        <p:txBody>
          <a:bodyPr/>
          <a:lstStyle/>
          <a:p>
            <a:r>
              <a:rPr lang="en-AU"/>
              <a:t>Non verbal</a:t>
            </a:r>
            <a:endParaRPr lang="en-US"/>
          </a:p>
        </p:txBody>
      </p:sp>
      <p:sp>
        <p:nvSpPr>
          <p:cNvPr id="19459" name="Rectangle 3"/>
          <p:cNvSpPr>
            <a:spLocks noGrp="1" noChangeArrowheads="1"/>
          </p:cNvSpPr>
          <p:nvPr>
            <p:ph type="body" idx="1"/>
          </p:nvPr>
        </p:nvSpPr>
        <p:spPr/>
        <p:txBody>
          <a:bodyPr/>
          <a:lstStyle/>
          <a:p>
            <a:pPr>
              <a:lnSpc>
                <a:spcPct val="90000"/>
              </a:lnSpc>
            </a:pPr>
            <a:r>
              <a:rPr lang="en-AU"/>
              <a:t>Very important teaching skill for control</a:t>
            </a:r>
          </a:p>
          <a:p>
            <a:pPr>
              <a:lnSpc>
                <a:spcPct val="90000"/>
              </a:lnSpc>
            </a:pPr>
            <a:r>
              <a:rPr lang="en-AU"/>
              <a:t>Confident, upright posture</a:t>
            </a:r>
          </a:p>
          <a:p>
            <a:pPr>
              <a:lnSpc>
                <a:spcPct val="90000"/>
              </a:lnSpc>
            </a:pPr>
            <a:r>
              <a:rPr lang="en-AU"/>
              <a:t>Dress professionally</a:t>
            </a:r>
          </a:p>
          <a:p>
            <a:pPr>
              <a:lnSpc>
                <a:spcPct val="90000"/>
              </a:lnSpc>
            </a:pPr>
            <a:r>
              <a:rPr lang="en-AU"/>
              <a:t>Thoroughly organised</a:t>
            </a:r>
          </a:p>
          <a:p>
            <a:pPr>
              <a:lnSpc>
                <a:spcPct val="90000"/>
              </a:lnSpc>
            </a:pPr>
            <a:r>
              <a:rPr lang="en-AU"/>
              <a:t>Low, calm tone of voice</a:t>
            </a:r>
          </a:p>
          <a:p>
            <a:pPr>
              <a:lnSpc>
                <a:spcPct val="90000"/>
              </a:lnSpc>
            </a:pPr>
            <a:r>
              <a:rPr lang="en-AU"/>
              <a:t>Physical location</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462A849-0A3B-41DF-B5BA-A568C691A123}" type="slidenum">
              <a:rPr lang="en-US"/>
              <a:pPr/>
              <a:t>27</a:t>
            </a:fld>
            <a:endParaRPr lang="en-US"/>
          </a:p>
        </p:txBody>
      </p:sp>
      <p:sp>
        <p:nvSpPr>
          <p:cNvPr id="20482" name="Rectangle 2"/>
          <p:cNvSpPr>
            <a:spLocks noGrp="1" noChangeArrowheads="1"/>
          </p:cNvSpPr>
          <p:nvPr>
            <p:ph type="title"/>
          </p:nvPr>
        </p:nvSpPr>
        <p:spPr/>
        <p:txBody>
          <a:bodyPr/>
          <a:lstStyle/>
          <a:p>
            <a:r>
              <a:rPr lang="en-AU"/>
              <a:t>Repertoire of simple questions</a:t>
            </a:r>
            <a:endParaRPr lang="en-US"/>
          </a:p>
        </p:txBody>
      </p:sp>
      <p:sp>
        <p:nvSpPr>
          <p:cNvPr id="20483" name="Rectangle 3"/>
          <p:cNvSpPr>
            <a:spLocks noGrp="1" noChangeArrowheads="1"/>
          </p:cNvSpPr>
          <p:nvPr>
            <p:ph type="body" idx="1"/>
          </p:nvPr>
        </p:nvSpPr>
        <p:spPr/>
        <p:txBody>
          <a:bodyPr/>
          <a:lstStyle/>
          <a:p>
            <a:r>
              <a:rPr lang="en-AU" sz="2800"/>
              <a:t>Build your own repertoire of simple questions “Which question are you up to Samantha?”     “Are you having difficulty John?”</a:t>
            </a:r>
          </a:p>
          <a:p>
            <a:r>
              <a:rPr lang="en-AU" sz="2800"/>
              <a:t>Students do need to be reminded of expected behaviour.  Keep instructions clear, simple and explicit.</a:t>
            </a:r>
            <a:endParaRPr lang="en-US" sz="28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4A1F484-1363-4E32-8873-0AC5BC2E46A5}" type="slidenum">
              <a:rPr lang="en-US"/>
              <a:pPr/>
              <a:t>28</a:t>
            </a:fld>
            <a:endParaRPr lang="en-US"/>
          </a:p>
        </p:txBody>
      </p:sp>
      <p:sp>
        <p:nvSpPr>
          <p:cNvPr id="21506" name="Rectangle 2"/>
          <p:cNvSpPr>
            <a:spLocks noGrp="1" noChangeArrowheads="1"/>
          </p:cNvSpPr>
          <p:nvPr>
            <p:ph type="title"/>
          </p:nvPr>
        </p:nvSpPr>
        <p:spPr/>
        <p:txBody>
          <a:bodyPr/>
          <a:lstStyle/>
          <a:p>
            <a:r>
              <a:rPr lang="en-AU"/>
              <a:t>Restate the rule</a:t>
            </a:r>
            <a:endParaRPr lang="en-US"/>
          </a:p>
        </p:txBody>
      </p:sp>
      <p:sp>
        <p:nvSpPr>
          <p:cNvPr id="21507" name="Rectangle 3"/>
          <p:cNvSpPr>
            <a:spLocks noGrp="1" noChangeArrowheads="1"/>
          </p:cNvSpPr>
          <p:nvPr>
            <p:ph type="body" idx="1"/>
          </p:nvPr>
        </p:nvSpPr>
        <p:spPr/>
        <p:txBody>
          <a:bodyPr/>
          <a:lstStyle/>
          <a:p>
            <a:pPr>
              <a:lnSpc>
                <a:spcPct val="80000"/>
              </a:lnSpc>
            </a:pPr>
            <a:r>
              <a:rPr lang="en-AU" sz="2800" dirty="0"/>
              <a:t>Sometimes you need to change the language to help students understand the rule </a:t>
            </a:r>
            <a:r>
              <a:rPr lang="en-AU" sz="2800" dirty="0" smtClean="0"/>
              <a:t>fully – ask a question instead of giving a statement</a:t>
            </a:r>
          </a:p>
          <a:p>
            <a:pPr>
              <a:lnSpc>
                <a:spcPct val="80000"/>
              </a:lnSpc>
              <a:buNone/>
            </a:pPr>
            <a:endParaRPr lang="en-AU" sz="2800" dirty="0"/>
          </a:p>
          <a:p>
            <a:pPr>
              <a:lnSpc>
                <a:spcPct val="80000"/>
              </a:lnSpc>
            </a:pPr>
            <a:r>
              <a:rPr lang="en-AU" sz="2800" dirty="0"/>
              <a:t>Offer rule </a:t>
            </a:r>
            <a:r>
              <a:rPr lang="en-AU" sz="2800" dirty="0" smtClean="0"/>
              <a:t>retraining</a:t>
            </a:r>
            <a:r>
              <a:rPr lang="en-AU" sz="2800" dirty="0"/>
              <a:t> </a:t>
            </a:r>
            <a:r>
              <a:rPr lang="en-AU" sz="2800" dirty="0" smtClean="0"/>
              <a:t>- Rogers </a:t>
            </a:r>
            <a:r>
              <a:rPr lang="en-AU" sz="2800" dirty="0"/>
              <a:t>talks about the ‘cracked record’</a:t>
            </a:r>
            <a:endParaRPr 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8D69280-F1DF-4F36-8F7C-2E32ECCFD904}" type="slidenum">
              <a:rPr lang="en-US"/>
              <a:pPr/>
              <a:t>29</a:t>
            </a:fld>
            <a:endParaRPr lang="en-US"/>
          </a:p>
        </p:txBody>
      </p:sp>
      <p:sp>
        <p:nvSpPr>
          <p:cNvPr id="22530" name="Rectangle 2"/>
          <p:cNvSpPr>
            <a:spLocks noGrp="1" noChangeArrowheads="1"/>
          </p:cNvSpPr>
          <p:nvPr>
            <p:ph type="title"/>
          </p:nvPr>
        </p:nvSpPr>
        <p:spPr/>
        <p:txBody>
          <a:bodyPr/>
          <a:lstStyle/>
          <a:p>
            <a:r>
              <a:rPr lang="en-AU"/>
              <a:t>Distraction</a:t>
            </a:r>
            <a:endParaRPr lang="en-US"/>
          </a:p>
        </p:txBody>
      </p:sp>
      <p:sp>
        <p:nvSpPr>
          <p:cNvPr id="22531" name="Rectangle 3"/>
          <p:cNvSpPr>
            <a:spLocks noGrp="1" noChangeArrowheads="1"/>
          </p:cNvSpPr>
          <p:nvPr>
            <p:ph type="body" idx="1"/>
          </p:nvPr>
        </p:nvSpPr>
        <p:spPr/>
        <p:txBody>
          <a:bodyPr/>
          <a:lstStyle/>
          <a:p>
            <a:r>
              <a:rPr lang="en-AU"/>
              <a:t>Humour</a:t>
            </a:r>
          </a:p>
          <a:p>
            <a:r>
              <a:rPr lang="en-AU"/>
              <a:t>Predict and move in</a:t>
            </a:r>
          </a:p>
          <a:p>
            <a:r>
              <a:rPr lang="en-AU"/>
              <a:t>Remove the source of contention</a:t>
            </a:r>
          </a:p>
          <a:p>
            <a:r>
              <a:rPr lang="en-AU"/>
              <a:t>Reallocate resources</a:t>
            </a:r>
          </a:p>
          <a:p>
            <a:r>
              <a:rPr lang="en-AU"/>
              <a:t>Be proactive</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5B64E1F-7884-40CC-AA5B-A2DE96A6137F}" type="slidenum">
              <a:rPr lang="en-US"/>
              <a:pPr/>
              <a:t>3</a:t>
            </a:fld>
            <a:endParaRPr lang="en-US"/>
          </a:p>
        </p:txBody>
      </p:sp>
      <p:sp>
        <p:nvSpPr>
          <p:cNvPr id="4098" name="Rectangle 2"/>
          <p:cNvSpPr>
            <a:spLocks noGrp="1" noChangeArrowheads="1"/>
          </p:cNvSpPr>
          <p:nvPr>
            <p:ph type="title"/>
          </p:nvPr>
        </p:nvSpPr>
        <p:spPr/>
        <p:txBody>
          <a:bodyPr/>
          <a:lstStyle/>
          <a:p>
            <a:r>
              <a:rPr lang="en-AU" dirty="0"/>
              <a:t>Basis</a:t>
            </a:r>
            <a:endParaRPr lang="en-US" dirty="0"/>
          </a:p>
        </p:txBody>
      </p:sp>
      <p:sp>
        <p:nvSpPr>
          <p:cNvPr id="4099" name="Rectangle 3"/>
          <p:cNvSpPr>
            <a:spLocks noGrp="1" noChangeArrowheads="1"/>
          </p:cNvSpPr>
          <p:nvPr>
            <p:ph type="body" idx="1"/>
          </p:nvPr>
        </p:nvSpPr>
        <p:spPr>
          <a:xfrm>
            <a:off x="1115616" y="1844824"/>
            <a:ext cx="7696200" cy="3657600"/>
          </a:xfrm>
        </p:spPr>
        <p:txBody>
          <a:bodyPr/>
          <a:lstStyle/>
          <a:p>
            <a:pPr>
              <a:lnSpc>
                <a:spcPct val="80000"/>
              </a:lnSpc>
            </a:pPr>
            <a:r>
              <a:rPr lang="en-AU" sz="2800" dirty="0"/>
              <a:t>Principles of </a:t>
            </a:r>
            <a:r>
              <a:rPr lang="en-AU" sz="2800" dirty="0">
                <a:solidFill>
                  <a:srgbClr val="FF0000"/>
                </a:solidFill>
              </a:rPr>
              <a:t>rights, responsibilities and </a:t>
            </a:r>
            <a:r>
              <a:rPr lang="en-AU" sz="2800" dirty="0" smtClean="0">
                <a:solidFill>
                  <a:srgbClr val="FF0000"/>
                </a:solidFill>
              </a:rPr>
              <a:t>relationships</a:t>
            </a:r>
          </a:p>
          <a:p>
            <a:pPr>
              <a:lnSpc>
                <a:spcPct val="80000"/>
              </a:lnSpc>
              <a:buNone/>
            </a:pPr>
            <a:endParaRPr lang="en-AU" sz="2800" dirty="0">
              <a:solidFill>
                <a:srgbClr val="FF0000"/>
              </a:solidFill>
            </a:endParaRPr>
          </a:p>
          <a:p>
            <a:pPr>
              <a:lnSpc>
                <a:spcPct val="80000"/>
              </a:lnSpc>
            </a:pPr>
            <a:r>
              <a:rPr lang="en-AU" sz="2800" dirty="0"/>
              <a:t>Many people become fixated on rights, ignoring their </a:t>
            </a:r>
            <a:r>
              <a:rPr lang="en-AU" sz="2800" dirty="0" smtClean="0">
                <a:solidFill>
                  <a:schemeClr val="tx2"/>
                </a:solidFill>
              </a:rPr>
              <a:t>responsibilities</a:t>
            </a:r>
          </a:p>
          <a:p>
            <a:pPr>
              <a:lnSpc>
                <a:spcPct val="80000"/>
              </a:lnSpc>
              <a:buNone/>
            </a:pPr>
            <a:endParaRPr lang="en-AU" sz="2800" dirty="0">
              <a:solidFill>
                <a:schemeClr val="tx2"/>
              </a:solidFill>
            </a:endParaRPr>
          </a:p>
          <a:p>
            <a:pPr>
              <a:lnSpc>
                <a:spcPct val="80000"/>
              </a:lnSpc>
            </a:pPr>
            <a:r>
              <a:rPr lang="en-AU" sz="2800" dirty="0"/>
              <a:t>Goals:</a:t>
            </a:r>
          </a:p>
          <a:p>
            <a:pPr lvl="1">
              <a:lnSpc>
                <a:spcPct val="80000"/>
              </a:lnSpc>
            </a:pPr>
            <a:r>
              <a:rPr lang="en-AU" sz="2400" dirty="0"/>
              <a:t>Students </a:t>
            </a:r>
            <a:r>
              <a:rPr lang="en-AU" sz="2400" dirty="0">
                <a:solidFill>
                  <a:schemeClr val="tx2"/>
                </a:solidFill>
              </a:rPr>
              <a:t>own </a:t>
            </a:r>
            <a:r>
              <a:rPr lang="en-AU" sz="2400" dirty="0"/>
              <a:t>their behaviour and are accountable</a:t>
            </a:r>
          </a:p>
          <a:p>
            <a:pPr lvl="1">
              <a:lnSpc>
                <a:spcPct val="80000"/>
              </a:lnSpc>
            </a:pPr>
            <a:r>
              <a:rPr lang="en-AU" sz="2400" dirty="0"/>
              <a:t>Students respect the rights of others</a:t>
            </a:r>
          </a:p>
          <a:p>
            <a:pPr lvl="1">
              <a:lnSpc>
                <a:spcPct val="80000"/>
              </a:lnSpc>
            </a:pPr>
            <a:r>
              <a:rPr lang="en-AU" sz="2400" dirty="0"/>
              <a:t>Build workable relationships</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091B4A4-06B1-4C04-A5CC-9A6033F9D26B}" type="slidenum">
              <a:rPr lang="en-US"/>
              <a:pPr/>
              <a:t>30</a:t>
            </a:fld>
            <a:endParaRPr lang="en-US"/>
          </a:p>
        </p:txBody>
      </p:sp>
      <p:sp>
        <p:nvSpPr>
          <p:cNvPr id="23554" name="Rectangle 2"/>
          <p:cNvSpPr>
            <a:spLocks noGrp="1" noChangeArrowheads="1"/>
          </p:cNvSpPr>
          <p:nvPr>
            <p:ph type="title"/>
          </p:nvPr>
        </p:nvSpPr>
        <p:spPr/>
        <p:txBody>
          <a:bodyPr/>
          <a:lstStyle/>
          <a:p>
            <a:r>
              <a:rPr lang="en-AU"/>
              <a:t>Give clear and simple choices</a:t>
            </a:r>
            <a:endParaRPr lang="en-US"/>
          </a:p>
        </p:txBody>
      </p:sp>
      <p:sp>
        <p:nvSpPr>
          <p:cNvPr id="23555" name="Rectangle 3"/>
          <p:cNvSpPr>
            <a:spLocks noGrp="1" noChangeArrowheads="1"/>
          </p:cNvSpPr>
          <p:nvPr>
            <p:ph type="body" idx="1"/>
          </p:nvPr>
        </p:nvSpPr>
        <p:spPr/>
        <p:txBody>
          <a:bodyPr/>
          <a:lstStyle/>
          <a:p>
            <a:r>
              <a:rPr lang="en-AU" sz="2800"/>
              <a:t>“Ben, you have a choice of working quietly in your place, or moving to the desk at the front of the room”</a:t>
            </a:r>
          </a:p>
          <a:p>
            <a:r>
              <a:rPr lang="en-AU" sz="2800"/>
              <a:t>In class isolation can be highly effective</a:t>
            </a:r>
          </a:p>
          <a:p>
            <a:r>
              <a:rPr lang="en-AU" sz="2800"/>
              <a:t>Reward well behaved students by offering a range of choices – the power of modelling is of enormous benefit</a:t>
            </a:r>
            <a:endParaRPr lang="en-US" sz="2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E7BBB75-7B46-4485-8DB4-AE5DAC6FF576}" type="slidenum">
              <a:rPr lang="en-US"/>
              <a:pPr/>
              <a:t>31</a:t>
            </a:fld>
            <a:endParaRPr lang="en-US"/>
          </a:p>
        </p:txBody>
      </p:sp>
      <p:sp>
        <p:nvSpPr>
          <p:cNvPr id="24578" name="Rectangle 2"/>
          <p:cNvSpPr>
            <a:spLocks noGrp="1" noChangeArrowheads="1"/>
          </p:cNvSpPr>
          <p:nvPr>
            <p:ph type="title"/>
          </p:nvPr>
        </p:nvSpPr>
        <p:spPr/>
        <p:txBody>
          <a:bodyPr/>
          <a:lstStyle/>
          <a:p>
            <a:r>
              <a:rPr lang="en-AU"/>
              <a:t>Contract</a:t>
            </a:r>
            <a:endParaRPr lang="en-US"/>
          </a:p>
        </p:txBody>
      </p:sp>
      <p:sp>
        <p:nvSpPr>
          <p:cNvPr id="24579" name="Rectangle 3"/>
          <p:cNvSpPr>
            <a:spLocks noGrp="1" noChangeArrowheads="1"/>
          </p:cNvSpPr>
          <p:nvPr>
            <p:ph type="body" idx="1"/>
          </p:nvPr>
        </p:nvSpPr>
        <p:spPr/>
        <p:txBody>
          <a:bodyPr/>
          <a:lstStyle/>
          <a:p>
            <a:r>
              <a:rPr lang="en-AU"/>
              <a:t>Contract, formal written agreement is a powerful tool</a:t>
            </a:r>
          </a:p>
          <a:p>
            <a:r>
              <a:rPr lang="en-AU"/>
              <a:t>Involves key stakeholders</a:t>
            </a:r>
          </a:p>
          <a:p>
            <a:r>
              <a:rPr lang="en-AU"/>
              <a:t>Results in dramatic improvement</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D2475FF-A0E9-4078-AD98-70AD996F438D}" type="slidenum">
              <a:rPr lang="en-US"/>
              <a:pPr/>
              <a:t>32</a:t>
            </a:fld>
            <a:endParaRPr lang="en-US"/>
          </a:p>
        </p:txBody>
      </p:sp>
      <p:sp>
        <p:nvSpPr>
          <p:cNvPr id="26626" name="Rectangle 2"/>
          <p:cNvSpPr>
            <a:spLocks noGrp="1" noChangeArrowheads="1"/>
          </p:cNvSpPr>
          <p:nvPr>
            <p:ph type="title"/>
          </p:nvPr>
        </p:nvSpPr>
        <p:spPr/>
        <p:txBody>
          <a:bodyPr/>
          <a:lstStyle/>
          <a:p>
            <a:r>
              <a:rPr lang="en-AU"/>
              <a:t>Classroom meeting</a:t>
            </a:r>
            <a:endParaRPr lang="en-US"/>
          </a:p>
        </p:txBody>
      </p:sp>
      <p:sp>
        <p:nvSpPr>
          <p:cNvPr id="26627" name="Rectangle 3"/>
          <p:cNvSpPr>
            <a:spLocks noGrp="1" noChangeArrowheads="1"/>
          </p:cNvSpPr>
          <p:nvPr>
            <p:ph type="body" idx="1"/>
          </p:nvPr>
        </p:nvSpPr>
        <p:spPr/>
        <p:txBody>
          <a:bodyPr/>
          <a:lstStyle/>
          <a:p>
            <a:r>
              <a:rPr lang="en-AU"/>
              <a:t>Also used in the Rogers approach</a:t>
            </a:r>
          </a:p>
          <a:p>
            <a:r>
              <a:rPr lang="en-AU"/>
              <a:t>Chairperson, minutes</a:t>
            </a:r>
          </a:p>
          <a:p>
            <a:r>
              <a:rPr lang="en-AU"/>
              <a:t>Democratic process</a:t>
            </a:r>
          </a:p>
          <a:p>
            <a:r>
              <a:rPr lang="en-AU"/>
              <a:t>Open communication</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655DD54-0579-4C6D-B4DE-44E5C8441219}" type="slidenum">
              <a:rPr lang="en-US"/>
              <a:pPr/>
              <a:t>33</a:t>
            </a:fld>
            <a:endParaRPr lang="en-US"/>
          </a:p>
        </p:txBody>
      </p:sp>
      <p:sp>
        <p:nvSpPr>
          <p:cNvPr id="28674" name="Rectangle 2"/>
          <p:cNvSpPr>
            <a:spLocks noGrp="1" noChangeArrowheads="1"/>
          </p:cNvSpPr>
          <p:nvPr>
            <p:ph type="title"/>
          </p:nvPr>
        </p:nvSpPr>
        <p:spPr/>
        <p:txBody>
          <a:bodyPr/>
          <a:lstStyle/>
          <a:p>
            <a:r>
              <a:rPr lang="en-AU" dirty="0"/>
              <a:t>Conflict </a:t>
            </a:r>
            <a:endParaRPr lang="en-US" dirty="0"/>
          </a:p>
        </p:txBody>
      </p:sp>
      <p:sp>
        <p:nvSpPr>
          <p:cNvPr id="28675" name="Rectangle 3"/>
          <p:cNvSpPr>
            <a:spLocks noGrp="1" noChangeArrowheads="1"/>
          </p:cNvSpPr>
          <p:nvPr>
            <p:ph type="body" idx="1"/>
          </p:nvPr>
        </p:nvSpPr>
        <p:spPr/>
        <p:txBody>
          <a:bodyPr/>
          <a:lstStyle/>
          <a:p>
            <a:pPr>
              <a:lnSpc>
                <a:spcPct val="80000"/>
              </a:lnSpc>
            </a:pPr>
            <a:r>
              <a:rPr lang="en-AU" sz="2800" dirty="0"/>
              <a:t>Rogers - Three stages</a:t>
            </a:r>
          </a:p>
          <a:p>
            <a:pPr>
              <a:lnSpc>
                <a:spcPct val="80000"/>
              </a:lnSpc>
            </a:pPr>
            <a:r>
              <a:rPr lang="en-AU" sz="2800" dirty="0"/>
              <a:t>Pre-conflict (event perceived and interpreted)</a:t>
            </a:r>
          </a:p>
          <a:p>
            <a:pPr>
              <a:lnSpc>
                <a:spcPct val="80000"/>
              </a:lnSpc>
            </a:pPr>
            <a:r>
              <a:rPr lang="en-AU" sz="2800" dirty="0"/>
              <a:t>Conflict (overt expression)</a:t>
            </a:r>
          </a:p>
          <a:p>
            <a:pPr>
              <a:lnSpc>
                <a:spcPct val="80000"/>
              </a:lnSpc>
            </a:pPr>
            <a:r>
              <a:rPr lang="en-AU" sz="2800" dirty="0"/>
              <a:t>Post-conflict (resolution or de-escalation)</a:t>
            </a:r>
          </a:p>
          <a:p>
            <a:pPr>
              <a:lnSpc>
                <a:spcPct val="80000"/>
              </a:lnSpc>
            </a:pPr>
            <a:r>
              <a:rPr lang="en-AU" sz="2800" dirty="0"/>
              <a:t>Teaching trick:  speak about the problem, not the person</a:t>
            </a:r>
          </a:p>
          <a:p>
            <a:pPr>
              <a:lnSpc>
                <a:spcPct val="80000"/>
              </a:lnSpc>
            </a:pPr>
            <a:r>
              <a:rPr lang="en-AU" sz="2800" dirty="0"/>
              <a:t>Conflict can be very healthy and is very normal</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5 personalities</a:t>
            </a:r>
            <a:endParaRPr lang="en-AU" dirty="0"/>
          </a:p>
        </p:txBody>
      </p:sp>
      <p:sp>
        <p:nvSpPr>
          <p:cNvPr id="3" name="Content Placeholder 2"/>
          <p:cNvSpPr>
            <a:spLocks noGrp="1"/>
          </p:cNvSpPr>
          <p:nvPr>
            <p:ph idx="1"/>
          </p:nvPr>
        </p:nvSpPr>
        <p:spPr/>
        <p:txBody>
          <a:bodyPr/>
          <a:lstStyle/>
          <a:p>
            <a:r>
              <a:rPr lang="en-AU" dirty="0" smtClean="0"/>
              <a:t>The Chatterbox</a:t>
            </a:r>
          </a:p>
          <a:p>
            <a:r>
              <a:rPr lang="en-AU" dirty="0" smtClean="0"/>
              <a:t>The Clinger</a:t>
            </a:r>
          </a:p>
          <a:p>
            <a:r>
              <a:rPr lang="en-AU" dirty="0" smtClean="0"/>
              <a:t>The Boycotter</a:t>
            </a:r>
          </a:p>
          <a:p>
            <a:r>
              <a:rPr lang="en-AU" dirty="0" smtClean="0"/>
              <a:t>The Debater</a:t>
            </a:r>
          </a:p>
          <a:p>
            <a:r>
              <a:rPr lang="en-AU" dirty="0" smtClean="0"/>
              <a:t>The Sulker</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r>
              <a:rPr lang="en-AU" dirty="0" smtClean="0"/>
              <a:t>How would you describe the behaviours associated with each of the 5 personalities?</a:t>
            </a:r>
          </a:p>
        </p:txBody>
      </p:sp>
      <p:sp>
        <p:nvSpPr>
          <p:cNvPr id="4" name="Slide Number Placeholder 3"/>
          <p:cNvSpPr>
            <a:spLocks noGrp="1"/>
          </p:cNvSpPr>
          <p:nvPr>
            <p:ph type="sldNum" sz="quarter" idx="12"/>
          </p:nvPr>
        </p:nvSpPr>
        <p:spPr/>
        <p:txBody>
          <a:bodyPr/>
          <a:lstStyle/>
          <a:p>
            <a:fld id="{521717EA-97C7-4C46-8728-48F2F81FC746}"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684312"/>
          </a:xfrm>
        </p:spPr>
        <p:txBody>
          <a:bodyPr/>
          <a:lstStyle/>
          <a:p>
            <a:r>
              <a:rPr lang="en-AU" b="1" dirty="0" smtClean="0"/>
              <a:t>Summary</a:t>
            </a:r>
            <a:endParaRPr lang="en-AU" dirty="0"/>
          </a:p>
        </p:txBody>
      </p:sp>
      <p:sp>
        <p:nvSpPr>
          <p:cNvPr id="3" name="Content Placeholder 2"/>
          <p:cNvSpPr>
            <a:spLocks noGrp="1"/>
          </p:cNvSpPr>
          <p:nvPr>
            <p:ph idx="1"/>
          </p:nvPr>
        </p:nvSpPr>
        <p:spPr>
          <a:xfrm>
            <a:off x="683568" y="908720"/>
            <a:ext cx="7696200" cy="3657600"/>
          </a:xfrm>
        </p:spPr>
        <p:txBody>
          <a:bodyPr/>
          <a:lstStyle/>
          <a:p>
            <a:r>
              <a:rPr lang="en-AU" sz="2400" dirty="0" smtClean="0"/>
              <a:t>Roger's Discipline model:</a:t>
            </a:r>
          </a:p>
          <a:p>
            <a:r>
              <a:rPr lang="en-AU" sz="2400" dirty="0" smtClean="0"/>
              <a:t>contrasts logical consequences and punishment just as </a:t>
            </a:r>
            <a:r>
              <a:rPr lang="en-AU" sz="2400" dirty="0" err="1" smtClean="0"/>
              <a:t>Dreikers</a:t>
            </a:r>
            <a:r>
              <a:rPr lang="en-AU" sz="2400" dirty="0" smtClean="0"/>
              <a:t> does - favouring logical consequences. </a:t>
            </a:r>
          </a:p>
          <a:p>
            <a:r>
              <a:rPr lang="en-AU" sz="2400" dirty="0" smtClean="0"/>
              <a:t>He offers attention seeking and a need to belong as motives for misbehaviour just as </a:t>
            </a:r>
            <a:r>
              <a:rPr lang="en-AU" sz="2400" dirty="0" err="1" smtClean="0"/>
              <a:t>Dreikers</a:t>
            </a:r>
            <a:r>
              <a:rPr lang="en-AU" sz="2400" dirty="0" smtClean="0"/>
              <a:t> does.</a:t>
            </a:r>
          </a:p>
          <a:p>
            <a:r>
              <a:rPr lang="en-AU" sz="2400" dirty="0" smtClean="0"/>
              <a:t>He expands upon </a:t>
            </a:r>
            <a:r>
              <a:rPr lang="en-AU" sz="2400" dirty="0" err="1" smtClean="0"/>
              <a:t>Glasser's</a:t>
            </a:r>
            <a:r>
              <a:rPr lang="en-AU" sz="2400" dirty="0" smtClean="0"/>
              <a:t> The Quality School contrast of the characteristics between boss and a leader - favouring the latter posture. </a:t>
            </a:r>
          </a:p>
          <a:p>
            <a:r>
              <a:rPr lang="en-AU" sz="2400" dirty="0" smtClean="0"/>
              <a:t>He stresses the value of rules and avoids asking misbehaving students why they have misbehaved as does </a:t>
            </a:r>
            <a:r>
              <a:rPr lang="en-AU" sz="2400" dirty="0" err="1" smtClean="0"/>
              <a:t>Glasser</a:t>
            </a:r>
            <a:r>
              <a:rPr lang="en-AU" sz="2400" dirty="0" smtClean="0"/>
              <a:t> in Schools Without Failure (1969). </a:t>
            </a:r>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80728"/>
            <a:ext cx="7696200" cy="3657600"/>
          </a:xfrm>
        </p:spPr>
        <p:txBody>
          <a:bodyPr/>
          <a:lstStyle/>
          <a:p>
            <a:r>
              <a:rPr lang="en-AU" sz="2800" dirty="0" smtClean="0"/>
              <a:t>He maximizes student choice as does </a:t>
            </a:r>
            <a:r>
              <a:rPr lang="en-AU" sz="2800" dirty="0" err="1" smtClean="0"/>
              <a:t>Glasser</a:t>
            </a:r>
            <a:r>
              <a:rPr lang="en-AU" sz="2800" dirty="0" smtClean="0"/>
              <a:t> in Control Theory in the Classroom (1986).</a:t>
            </a:r>
          </a:p>
          <a:p>
            <a:r>
              <a:rPr lang="en-AU" sz="2800" dirty="0" smtClean="0"/>
              <a:t>Rogers states that discipline is an essential factor of our leadership in classrooms, students need it. </a:t>
            </a:r>
          </a:p>
          <a:p>
            <a:r>
              <a:rPr lang="en-AU" sz="2800" dirty="0" smtClean="0"/>
              <a:t>Thoughtful, planned discipline language will improve the quality of discipline transactions by reducing unnecessary emotional exchanges and focusing on the          		primary issues. </a:t>
            </a:r>
          </a:p>
          <a:p>
            <a:endParaRPr lang="en-AU" sz="28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37</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Roger's Eight Protocols of Discipline:</a:t>
            </a:r>
            <a:endParaRPr lang="en-AU" dirty="0"/>
          </a:p>
        </p:txBody>
      </p:sp>
      <p:sp>
        <p:nvSpPr>
          <p:cNvPr id="3" name="Content Placeholder 2"/>
          <p:cNvSpPr>
            <a:spLocks noGrp="1"/>
          </p:cNvSpPr>
          <p:nvPr>
            <p:ph idx="1"/>
          </p:nvPr>
        </p:nvSpPr>
        <p:spPr>
          <a:xfrm>
            <a:off x="1043608" y="1844824"/>
            <a:ext cx="7696200" cy="3657600"/>
          </a:xfrm>
        </p:spPr>
        <p:txBody>
          <a:bodyPr/>
          <a:lstStyle/>
          <a:p>
            <a:pPr lvl="0"/>
            <a:r>
              <a:rPr lang="en-GB" sz="2400" dirty="0" smtClean="0"/>
              <a:t>Establish clearly the rights, rules, responsibilities with your class. </a:t>
            </a:r>
            <a:endParaRPr lang="en-AU" sz="2400" dirty="0" smtClean="0"/>
          </a:p>
          <a:p>
            <a:pPr lvl="0"/>
            <a:r>
              <a:rPr lang="en-GB" sz="2400" dirty="0" smtClean="0"/>
              <a:t>Intentionally minimise embarrassment and hostility. </a:t>
            </a:r>
            <a:endParaRPr lang="en-AU" sz="2400" dirty="0" smtClean="0"/>
          </a:p>
          <a:p>
            <a:pPr lvl="0"/>
            <a:r>
              <a:rPr lang="en-GB" sz="2400" dirty="0" smtClean="0"/>
              <a:t>Maximise students' choice over behaviour. </a:t>
            </a:r>
            <a:endParaRPr lang="en-AU" sz="2400" dirty="0" smtClean="0"/>
          </a:p>
          <a:p>
            <a:pPr lvl="0"/>
            <a:r>
              <a:rPr lang="en-GB" sz="2400" dirty="0" smtClean="0"/>
              <a:t>Develop and maintain respect </a:t>
            </a:r>
            <a:endParaRPr lang="en-AU" sz="2400" dirty="0" smtClean="0"/>
          </a:p>
          <a:p>
            <a:pPr lvl="0"/>
            <a:r>
              <a:rPr lang="en-GB" sz="2400" dirty="0" smtClean="0"/>
              <a:t>Be aware that our expectations affect our behaviour as classroom leaders. </a:t>
            </a:r>
            <a:endParaRPr lang="en-AU" sz="2400" dirty="0" smtClean="0"/>
          </a:p>
          <a:p>
            <a:pPr lvl="0"/>
            <a:r>
              <a:rPr lang="en-GB" sz="2400" dirty="0" smtClean="0"/>
              <a:t>Maintain a judicious sense of humour. </a:t>
            </a:r>
            <a:endParaRPr lang="en-AU" sz="2400" dirty="0" smtClean="0"/>
          </a:p>
          <a:p>
            <a:pPr lvl="0"/>
            <a:r>
              <a:rPr lang="en-GB" sz="2400" dirty="0" smtClean="0"/>
              <a:t>Follow up and follow through (consistency). </a:t>
            </a:r>
            <a:endParaRPr lang="en-AU" sz="2400" dirty="0" smtClean="0"/>
          </a:p>
          <a:p>
            <a:pPr lvl="0"/>
            <a:r>
              <a:rPr lang="en-GB" sz="2400" dirty="0" smtClean="0"/>
              <a:t>Utilise wider support (peers, admin, parents). </a:t>
            </a:r>
            <a:endParaRPr lang="en-AU" sz="2400" dirty="0" smtClean="0"/>
          </a:p>
          <a:p>
            <a:endParaRPr lang="en-AU" sz="16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85ADC8B-74F5-4328-B0DE-DC37C250396D}" type="slidenum">
              <a:rPr lang="en-US"/>
              <a:pPr/>
              <a:t>5</a:t>
            </a:fld>
            <a:endParaRPr lang="en-US"/>
          </a:p>
        </p:txBody>
      </p:sp>
      <p:sp>
        <p:nvSpPr>
          <p:cNvPr id="6146" name="Rectangle 2"/>
          <p:cNvSpPr>
            <a:spLocks noGrp="1" noChangeArrowheads="1"/>
          </p:cNvSpPr>
          <p:nvPr>
            <p:ph type="title"/>
          </p:nvPr>
        </p:nvSpPr>
        <p:spPr/>
        <p:txBody>
          <a:bodyPr/>
          <a:lstStyle/>
          <a:p>
            <a:r>
              <a:rPr lang="en-AU"/>
              <a:t>Express joint rights and responsibilities in rules</a:t>
            </a:r>
            <a:endParaRPr lang="en-US"/>
          </a:p>
        </p:txBody>
      </p:sp>
      <p:sp>
        <p:nvSpPr>
          <p:cNvPr id="6147" name="Rectangle 3"/>
          <p:cNvSpPr>
            <a:spLocks noGrp="1" noChangeArrowheads="1"/>
          </p:cNvSpPr>
          <p:nvPr>
            <p:ph type="body" idx="1"/>
          </p:nvPr>
        </p:nvSpPr>
        <p:spPr/>
        <p:txBody>
          <a:bodyPr/>
          <a:lstStyle/>
          <a:p>
            <a:endParaRPr lang="en-AU"/>
          </a:p>
          <a:p>
            <a:r>
              <a:rPr lang="en-AU"/>
              <a:t>Rights and responsibilities expressed as rules</a:t>
            </a:r>
          </a:p>
          <a:p>
            <a:r>
              <a:rPr lang="en-AU"/>
              <a:t>Respect is the highest priority</a:t>
            </a:r>
          </a:p>
          <a:p>
            <a:r>
              <a:rPr lang="en-AU"/>
              <a:t>Make the connection for students between rights and responsibilities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E4FEE2C-BD26-4E99-A1D9-747D58F109BC}" type="slidenum">
              <a:rPr lang="en-US"/>
              <a:pPr/>
              <a:t>6</a:t>
            </a:fld>
            <a:endParaRPr lang="en-US"/>
          </a:p>
        </p:txBody>
      </p:sp>
      <p:sp>
        <p:nvSpPr>
          <p:cNvPr id="7170" name="Rectangle 2"/>
          <p:cNvSpPr>
            <a:spLocks noGrp="1" noChangeArrowheads="1"/>
          </p:cNvSpPr>
          <p:nvPr>
            <p:ph type="title"/>
          </p:nvPr>
        </p:nvSpPr>
        <p:spPr/>
        <p:txBody>
          <a:bodyPr/>
          <a:lstStyle/>
          <a:p>
            <a:r>
              <a:rPr lang="en-AU" sz="3600"/>
              <a:t>Minimise confrontation and embarrassment intentionally</a:t>
            </a:r>
            <a:endParaRPr lang="en-US" sz="3600"/>
          </a:p>
        </p:txBody>
      </p:sp>
      <p:sp>
        <p:nvSpPr>
          <p:cNvPr id="7171" name="Rectangle 3"/>
          <p:cNvSpPr>
            <a:spLocks noGrp="1" noChangeArrowheads="1"/>
          </p:cNvSpPr>
          <p:nvPr>
            <p:ph type="body" idx="1"/>
          </p:nvPr>
        </p:nvSpPr>
        <p:spPr/>
        <p:txBody>
          <a:bodyPr/>
          <a:lstStyle/>
          <a:p>
            <a:pPr>
              <a:lnSpc>
                <a:spcPct val="90000"/>
              </a:lnSpc>
            </a:pPr>
            <a:endParaRPr lang="en-AU"/>
          </a:p>
          <a:p>
            <a:pPr>
              <a:lnSpc>
                <a:spcPct val="90000"/>
              </a:lnSpc>
            </a:pPr>
            <a:r>
              <a:rPr lang="en-AU"/>
              <a:t>When teachers choose to embarrass, it’s based on disrespect</a:t>
            </a:r>
          </a:p>
          <a:p>
            <a:pPr>
              <a:lnSpc>
                <a:spcPct val="90000"/>
              </a:lnSpc>
            </a:pPr>
            <a:r>
              <a:rPr lang="en-AU"/>
              <a:t>Disrespect will destroy, not build, relationships</a:t>
            </a:r>
          </a:p>
          <a:p>
            <a:pPr>
              <a:lnSpc>
                <a:spcPct val="90000"/>
              </a:lnSpc>
            </a:pPr>
            <a:r>
              <a:rPr lang="en-AU"/>
              <a:t>Use power </a:t>
            </a:r>
            <a:r>
              <a:rPr lang="en-AU" b="1" u="sng"/>
              <a:t>for</a:t>
            </a:r>
            <a:r>
              <a:rPr lang="en-AU"/>
              <a:t> and </a:t>
            </a:r>
            <a:r>
              <a:rPr lang="en-AU" b="1" u="sng"/>
              <a:t>with</a:t>
            </a:r>
            <a:r>
              <a:rPr lang="en-AU"/>
              <a:t> students, not over them</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54D8C08-B8F9-4183-80B8-19559C926BC2}" type="slidenum">
              <a:rPr lang="en-US"/>
              <a:pPr/>
              <a:t>7</a:t>
            </a:fld>
            <a:endParaRPr lang="en-US"/>
          </a:p>
        </p:txBody>
      </p:sp>
      <p:sp>
        <p:nvSpPr>
          <p:cNvPr id="8194" name="Rectangle 2"/>
          <p:cNvSpPr>
            <a:spLocks noGrp="1" noChangeArrowheads="1"/>
          </p:cNvSpPr>
          <p:nvPr>
            <p:ph type="title"/>
          </p:nvPr>
        </p:nvSpPr>
        <p:spPr/>
        <p:txBody>
          <a:bodyPr/>
          <a:lstStyle/>
          <a:p>
            <a:r>
              <a:rPr lang="en-AU" dirty="0"/>
              <a:t>Promote the use of appropriate choices</a:t>
            </a:r>
            <a:endParaRPr lang="en-US" dirty="0"/>
          </a:p>
        </p:txBody>
      </p:sp>
      <p:sp>
        <p:nvSpPr>
          <p:cNvPr id="8195" name="Rectangle 3"/>
          <p:cNvSpPr>
            <a:spLocks noGrp="1" noChangeArrowheads="1"/>
          </p:cNvSpPr>
          <p:nvPr>
            <p:ph type="body" idx="1"/>
          </p:nvPr>
        </p:nvSpPr>
        <p:spPr/>
        <p:txBody>
          <a:bodyPr/>
          <a:lstStyle/>
          <a:p>
            <a:endParaRPr lang="en-AU"/>
          </a:p>
          <a:p>
            <a:r>
              <a:rPr lang="en-AU"/>
              <a:t>When we offer choices, it is a statement of confidence</a:t>
            </a:r>
          </a:p>
          <a:p>
            <a:r>
              <a:rPr lang="en-AU"/>
              <a:t>The better someone’s behaviour, the </a:t>
            </a:r>
            <a:r>
              <a:rPr lang="en-AU">
                <a:solidFill>
                  <a:schemeClr val="tx2"/>
                </a:solidFill>
              </a:rPr>
              <a:t>more choices</a:t>
            </a:r>
            <a:r>
              <a:rPr lang="en-AU"/>
              <a:t> they can be given</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D4F2B3-1653-42F8-9D87-C3BE1B3D368A}" type="slidenum">
              <a:rPr lang="en-US"/>
              <a:pPr/>
              <a:t>8</a:t>
            </a:fld>
            <a:endParaRPr lang="en-US"/>
          </a:p>
        </p:txBody>
      </p:sp>
      <p:sp>
        <p:nvSpPr>
          <p:cNvPr id="9218" name="Rectangle 2"/>
          <p:cNvSpPr>
            <a:spLocks noGrp="1" noChangeArrowheads="1"/>
          </p:cNvSpPr>
          <p:nvPr>
            <p:ph type="title"/>
          </p:nvPr>
        </p:nvSpPr>
        <p:spPr/>
        <p:txBody>
          <a:bodyPr/>
          <a:lstStyle/>
          <a:p>
            <a:r>
              <a:rPr lang="en-AU" dirty="0"/>
              <a:t>Discipline respectfully</a:t>
            </a:r>
            <a:endParaRPr lang="en-US" dirty="0"/>
          </a:p>
        </p:txBody>
      </p:sp>
      <p:sp>
        <p:nvSpPr>
          <p:cNvPr id="9219" name="Rectangle 3"/>
          <p:cNvSpPr>
            <a:spLocks noGrp="1" noChangeArrowheads="1"/>
          </p:cNvSpPr>
          <p:nvPr>
            <p:ph type="body" idx="1"/>
          </p:nvPr>
        </p:nvSpPr>
        <p:spPr/>
        <p:txBody>
          <a:bodyPr/>
          <a:lstStyle/>
          <a:p>
            <a:r>
              <a:rPr lang="en-AU"/>
              <a:t>All students have the right to be treated the same way</a:t>
            </a:r>
            <a:endParaRPr lang="en-US"/>
          </a:p>
        </p:txBody>
      </p:sp>
      <p:pic>
        <p:nvPicPr>
          <p:cNvPr id="9221" name="Picture 5" descr="Rule Book"/>
          <p:cNvPicPr>
            <a:picLocks noChangeAspect="1" noChangeArrowheads="1"/>
          </p:cNvPicPr>
          <p:nvPr/>
        </p:nvPicPr>
        <p:blipFill>
          <a:blip r:embed="rId2" cstate="print"/>
          <a:srcRect/>
          <a:stretch>
            <a:fillRect/>
          </a:stretch>
        </p:blipFill>
        <p:spPr bwMode="auto">
          <a:xfrm>
            <a:off x="2051050" y="3500438"/>
            <a:ext cx="4752975" cy="237648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F4E215D-AD6F-4E30-AD00-7EBBCE66D565}" type="slidenum">
              <a:rPr lang="en-US"/>
              <a:pPr/>
              <a:t>9</a:t>
            </a:fld>
            <a:endParaRPr lang="en-US"/>
          </a:p>
        </p:txBody>
      </p:sp>
      <p:sp>
        <p:nvSpPr>
          <p:cNvPr id="10242" name="Rectangle 2"/>
          <p:cNvSpPr>
            <a:spLocks noGrp="1" noChangeArrowheads="1"/>
          </p:cNvSpPr>
          <p:nvPr>
            <p:ph type="title"/>
          </p:nvPr>
        </p:nvSpPr>
        <p:spPr/>
        <p:txBody>
          <a:bodyPr/>
          <a:lstStyle/>
          <a:p>
            <a:r>
              <a:rPr lang="en-AU"/>
              <a:t>Communicate expectations positively</a:t>
            </a:r>
            <a:endParaRPr lang="en-US"/>
          </a:p>
        </p:txBody>
      </p:sp>
      <p:sp>
        <p:nvSpPr>
          <p:cNvPr id="10243" name="Rectangle 3"/>
          <p:cNvSpPr>
            <a:spLocks noGrp="1" noChangeArrowheads="1"/>
          </p:cNvSpPr>
          <p:nvPr>
            <p:ph type="body" idx="1"/>
          </p:nvPr>
        </p:nvSpPr>
        <p:spPr/>
        <p:txBody>
          <a:bodyPr/>
          <a:lstStyle/>
          <a:p>
            <a:pPr>
              <a:lnSpc>
                <a:spcPct val="90000"/>
              </a:lnSpc>
            </a:pPr>
            <a:r>
              <a:rPr lang="en-AU" dirty="0"/>
              <a:t>Self fulfilling prophesy</a:t>
            </a:r>
          </a:p>
          <a:p>
            <a:pPr>
              <a:lnSpc>
                <a:spcPct val="90000"/>
              </a:lnSpc>
            </a:pPr>
            <a:r>
              <a:rPr lang="en-AU" dirty="0"/>
              <a:t>Research:  students behave and learn just as is expected of them</a:t>
            </a:r>
          </a:p>
          <a:p>
            <a:pPr>
              <a:lnSpc>
                <a:spcPct val="90000"/>
              </a:lnSpc>
            </a:pPr>
            <a:r>
              <a:rPr lang="en-AU" dirty="0"/>
              <a:t>Self fulfilling prophesy can be used in positive ways to harness potential</a:t>
            </a:r>
          </a:p>
          <a:p>
            <a:pPr>
              <a:lnSpc>
                <a:spcPct val="90000"/>
              </a:lnSpc>
            </a:pPr>
            <a:endParaRPr lang="en-US" dirty="0" smtClean="0"/>
          </a:p>
          <a:p>
            <a:pPr>
              <a:lnSpc>
                <a:spcPct val="90000"/>
              </a:lnSpc>
            </a:pPr>
            <a:r>
              <a:rPr lang="en-US" dirty="0" smtClean="0">
                <a:solidFill>
                  <a:schemeClr val="tx2"/>
                </a:solidFill>
              </a:rPr>
              <a:t>‘Dead </a:t>
            </a:r>
            <a:r>
              <a:rPr lang="en-US" dirty="0">
                <a:solidFill>
                  <a:schemeClr val="tx2"/>
                </a:solidFill>
              </a:rPr>
              <a:t>Poets Society</a:t>
            </a:r>
            <a:r>
              <a:rPr lang="en-US" dirty="0">
                <a:solidFill>
                  <a:srgbClr val="FF0000"/>
                </a:solidFill>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579</TotalTime>
  <Words>1349</Words>
  <Application>Microsoft Office PowerPoint</Application>
  <PresentationFormat>On-screen Show (4:3)</PresentationFormat>
  <Paragraphs>240</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Crayons</vt:lpstr>
      <vt:lpstr>   Rights, Responsibilities and Relationships Positive Behaviour Leadership Model </vt:lpstr>
      <vt:lpstr>Who is Bill Rogers?</vt:lpstr>
      <vt:lpstr>Basis</vt:lpstr>
      <vt:lpstr>Roger's Eight Protocols of Discipline:</vt:lpstr>
      <vt:lpstr>Express joint rights and responsibilities in rules</vt:lpstr>
      <vt:lpstr>Minimise confrontation and embarrassment intentionally</vt:lpstr>
      <vt:lpstr>Promote the use of appropriate choices</vt:lpstr>
      <vt:lpstr>Discipline respectfully</vt:lpstr>
      <vt:lpstr>Communicate expectations positively</vt:lpstr>
      <vt:lpstr>Your students can</vt:lpstr>
      <vt:lpstr>Think Pair Share</vt:lpstr>
      <vt:lpstr>Rules are always for the common good</vt:lpstr>
      <vt:lpstr>Class agreement</vt:lpstr>
      <vt:lpstr>Rogers states that</vt:lpstr>
      <vt:lpstr>Teacher behaviours</vt:lpstr>
      <vt:lpstr>Behavioural consequences</vt:lpstr>
      <vt:lpstr>Connecting it together</vt:lpstr>
      <vt:lpstr>Supportive school environment</vt:lpstr>
      <vt:lpstr>Key:  adopt a decisive teaching style</vt:lpstr>
      <vt:lpstr>Decisive teachers</vt:lpstr>
      <vt:lpstr>Nineteen steps according to Rogers are the building blocks of a discipline plan. </vt:lpstr>
      <vt:lpstr>Slide 22</vt:lpstr>
      <vt:lpstr>Slide 23</vt:lpstr>
      <vt:lpstr>Be Prepared!</vt:lpstr>
      <vt:lpstr>Let’s take a look at some: Tactical ignoring</vt:lpstr>
      <vt:lpstr>Non verbal</vt:lpstr>
      <vt:lpstr>Repertoire of simple questions</vt:lpstr>
      <vt:lpstr>Restate the rule</vt:lpstr>
      <vt:lpstr>Distraction</vt:lpstr>
      <vt:lpstr>Give clear and simple choices</vt:lpstr>
      <vt:lpstr>Contract</vt:lpstr>
      <vt:lpstr>Classroom meeting</vt:lpstr>
      <vt:lpstr>Conflict </vt:lpstr>
      <vt:lpstr>5 personalities</vt:lpstr>
      <vt:lpstr>Think Pair Share</vt:lpstr>
      <vt:lpstr>Summary</vt:lpstr>
      <vt:lpstr>Slide 37</vt:lpstr>
    </vt:vector>
  </TitlesOfParts>
  <Company>The 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Management</dc:title>
  <dc:creator>IT&amp;S</dc:creator>
  <cp:lastModifiedBy>ITS</cp:lastModifiedBy>
  <cp:revision>52</cp:revision>
  <dcterms:created xsi:type="dcterms:W3CDTF">2005-07-04T07:12:27Z</dcterms:created>
  <dcterms:modified xsi:type="dcterms:W3CDTF">2012-06-22T03:19:31Z</dcterms:modified>
</cp:coreProperties>
</file>